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 id="2147483775" r:id="rId5"/>
  </p:sldMasterIdLst>
  <p:notesMasterIdLst>
    <p:notesMasterId r:id="rId37"/>
  </p:notesMasterIdLst>
  <p:handoutMasterIdLst>
    <p:handoutMasterId r:id="rId38"/>
  </p:handoutMasterIdLst>
  <p:sldIdLst>
    <p:sldId id="655" r:id="rId6"/>
    <p:sldId id="656" r:id="rId7"/>
    <p:sldId id="657" r:id="rId8"/>
    <p:sldId id="658" r:id="rId9"/>
    <p:sldId id="659" r:id="rId10"/>
    <p:sldId id="660" r:id="rId11"/>
    <p:sldId id="661" r:id="rId12"/>
    <p:sldId id="662" r:id="rId13"/>
    <p:sldId id="663" r:id="rId14"/>
    <p:sldId id="664" r:id="rId15"/>
    <p:sldId id="665" r:id="rId16"/>
    <p:sldId id="666" r:id="rId17"/>
    <p:sldId id="667" r:id="rId18"/>
    <p:sldId id="668" r:id="rId19"/>
    <p:sldId id="669" r:id="rId20"/>
    <p:sldId id="670" r:id="rId21"/>
    <p:sldId id="671" r:id="rId22"/>
    <p:sldId id="672" r:id="rId23"/>
    <p:sldId id="673" r:id="rId24"/>
    <p:sldId id="674" r:id="rId25"/>
    <p:sldId id="675" r:id="rId26"/>
    <p:sldId id="676" r:id="rId27"/>
    <p:sldId id="677" r:id="rId28"/>
    <p:sldId id="678" r:id="rId29"/>
    <p:sldId id="679" r:id="rId30"/>
    <p:sldId id="680" r:id="rId31"/>
    <p:sldId id="681" r:id="rId32"/>
    <p:sldId id="682" r:id="rId33"/>
    <p:sldId id="683" r:id="rId34"/>
    <p:sldId id="684" r:id="rId35"/>
    <p:sldId id="686" r:id="rId36"/>
  </p:sldIdLst>
  <p:sldSz cx="9144000" cy="5143500" type="screen16x9"/>
  <p:notesSz cx="7019925" cy="930592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5" pos="2608" userDrawn="1">
          <p15:clr>
            <a:srgbClr val="A4A3A4"/>
          </p15:clr>
        </p15:guide>
        <p15:guide id="6" pos="3152" userDrawn="1">
          <p15:clr>
            <a:srgbClr val="A4A3A4"/>
          </p15:clr>
        </p15:guide>
        <p15:guide id="7" orient="horz" pos="804" userDrawn="1">
          <p15:clr>
            <a:srgbClr val="A4A3A4"/>
          </p15:clr>
        </p15:guide>
        <p15:guide id="8" pos="2955" userDrawn="1">
          <p15:clr>
            <a:srgbClr val="A4A3A4"/>
          </p15:clr>
        </p15:guide>
        <p15:guide id="9" orient="horz" pos="248" userDrawn="1">
          <p15:clr>
            <a:srgbClr val="A4A3A4"/>
          </p15:clr>
        </p15:guide>
        <p15:guide id="10" orient="horz" pos="420" userDrawn="1">
          <p15:clr>
            <a:srgbClr val="A4A3A4"/>
          </p15:clr>
        </p15:guide>
        <p15:guide id="11" orient="horz" pos="470" userDrawn="1">
          <p15:clr>
            <a:srgbClr val="A4A3A4"/>
          </p15:clr>
        </p15:guide>
        <p15:guide id="12" orient="horz" pos="3153" userDrawn="1">
          <p15:clr>
            <a:srgbClr val="A4A3A4"/>
          </p15:clr>
        </p15:guide>
        <p15:guide id="13" orient="horz" pos="2933" userDrawn="1">
          <p15:clr>
            <a:srgbClr val="A4A3A4"/>
          </p15:clr>
        </p15:guide>
        <p15:guide id="14" pos="192" userDrawn="1">
          <p15:clr>
            <a:srgbClr val="A4A3A4"/>
          </p15:clr>
        </p15:guide>
        <p15:guide id="15" pos="5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s, Tom" initials="AT" lastIdx="1" clrIdx="0">
    <p:extLst>
      <p:ext uri="{19B8F6BF-5375-455C-9EA6-DF929625EA0E}">
        <p15:presenceInfo xmlns:p15="http://schemas.microsoft.com/office/powerpoint/2012/main" userId="S-1-5-21-725345543-2052111302-527237240-856573" providerId="AD"/>
      </p:ext>
    </p:extLst>
  </p:cmAuthor>
  <p:cmAuthor id="2" name="Przybyla, Vincent" initials="PV" lastIdx="15" clrIdx="1">
    <p:extLst>
      <p:ext uri="{19B8F6BF-5375-455C-9EA6-DF929625EA0E}">
        <p15:presenceInfo xmlns:p15="http://schemas.microsoft.com/office/powerpoint/2012/main" userId="S-1-5-21-725345543-2052111302-527237240-8524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546"/>
    <a:srgbClr val="124B96"/>
    <a:srgbClr val="1A305B"/>
    <a:srgbClr val="44546A"/>
    <a:srgbClr val="0070C0"/>
    <a:srgbClr val="00708E"/>
    <a:srgbClr val="FF9900"/>
    <a:srgbClr val="FFFFFF"/>
    <a:srgbClr val="FF9E1D"/>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6437" autoAdjust="0"/>
  </p:normalViewPr>
  <p:slideViewPr>
    <p:cSldViewPr snapToGrid="0" showGuides="1">
      <p:cViewPr>
        <p:scale>
          <a:sx n="100" d="100"/>
          <a:sy n="100" d="100"/>
        </p:scale>
        <p:origin x="432" y="-354"/>
      </p:cViewPr>
      <p:guideLst>
        <p:guide pos="2880"/>
        <p:guide pos="2608"/>
        <p:guide pos="3152"/>
        <p:guide orient="horz" pos="804"/>
        <p:guide pos="2955"/>
        <p:guide orient="horz" pos="248"/>
        <p:guide orient="horz" pos="420"/>
        <p:guide orient="horz" pos="470"/>
        <p:guide orient="horz" pos="3153"/>
        <p:guide orient="horz" pos="2933"/>
        <p:guide pos="192"/>
        <p:guide pos="5568"/>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2490"/>
    </p:cViewPr>
  </p:sorterViewPr>
  <p:notesViewPr>
    <p:cSldViewPr snapToGrid="0" showGuides="1">
      <p:cViewPr varScale="1">
        <p:scale>
          <a:sx n="58" d="100"/>
          <a:sy n="58" d="100"/>
        </p:scale>
        <p:origin x="288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51"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Donoghue, Peter" userId="S::peter.odonoghue@unisys.com::a98ce9c3-06de-428a-8acd-533592f90566" providerId="AD" clId="Web-{C8AB68B7-7AFE-4EEA-9E79-85249C014490}"/>
    <pc:docChg chg="modSld">
      <pc:chgData name="ODonoghue, Peter" userId="S::peter.odonoghue@unisys.com::a98ce9c3-06de-428a-8acd-533592f90566" providerId="AD" clId="Web-{C8AB68B7-7AFE-4EEA-9E79-85249C014490}" dt="2018-07-12T19:51:05.413" v="0" actId="1076"/>
      <pc:docMkLst>
        <pc:docMk/>
      </pc:docMkLst>
      <pc:sldChg chg="modSp">
        <pc:chgData name="ODonoghue, Peter" userId="S::peter.odonoghue@unisys.com::a98ce9c3-06de-428a-8acd-533592f90566" providerId="AD" clId="Web-{C8AB68B7-7AFE-4EEA-9E79-85249C014490}" dt="2018-07-12T19:51:05.413" v="0" actId="1076"/>
        <pc:sldMkLst>
          <pc:docMk/>
          <pc:sldMk cId="324314861" sldId="713"/>
        </pc:sldMkLst>
        <pc:spChg chg="mod">
          <ac:chgData name="ODonoghue, Peter" userId="S::peter.odonoghue@unisys.com::a98ce9c3-06de-428a-8acd-533592f90566" providerId="AD" clId="Web-{C8AB68B7-7AFE-4EEA-9E79-85249C014490}" dt="2018-07-12T19:51:05.413" v="0" actId="1076"/>
          <ac:spMkLst>
            <pc:docMk/>
            <pc:sldMk cId="324314861" sldId="713"/>
            <ac:spMk id="3" creationId="{00000000-0000-0000-0000-000000000000}"/>
          </ac:spMkLst>
        </pc:spChg>
      </pc:sldChg>
    </pc:docChg>
  </pc:docChgLst>
  <pc:docChgLst>
    <pc:chgData name="ODonoghue, Peter" userId="S::peter.odonoghue@unisys.com::a98ce9c3-06de-428a-8acd-533592f90566" providerId="AD" clId="Web-{75075F14-44FD-4734-9723-171183F0E2CD}"/>
    <pc:docChg chg="delSld">
      <pc:chgData name="ODonoghue, Peter" userId="S::peter.odonoghue@unisys.com::a98ce9c3-06de-428a-8acd-533592f90566" providerId="AD" clId="Web-{75075F14-44FD-4734-9723-171183F0E2CD}" dt="2018-07-13T03:15:34.283" v="0"/>
      <pc:docMkLst>
        <pc:docMk/>
      </pc:docMkLst>
      <pc:sldChg chg="del">
        <pc:chgData name="ODonoghue, Peter" userId="S::peter.odonoghue@unisys.com::a98ce9c3-06de-428a-8acd-533592f90566" providerId="AD" clId="Web-{75075F14-44FD-4734-9723-171183F0E2CD}" dt="2018-07-13T03:15:34.283" v="0"/>
        <pc:sldMkLst>
          <pc:docMk/>
          <pc:sldMk cId="2480266798" sldId="982"/>
        </pc:sldMkLst>
      </pc:sldChg>
    </pc:docChg>
  </pc:docChgLst>
  <pc:docChgLst>
    <pc:chgData name="Lake, Carrie" userId="S::carrie.lake@unisys.com::fbaf8710-ba37-48d4-b643-ff20fd473af4" providerId="AD" clId="Web-{8F7F868B-A8C2-4CC5-A3A1-E5D8E83AD157}"/>
    <pc:docChg chg="modSld">
      <pc:chgData name="Lake, Carrie" userId="S::carrie.lake@unisys.com::fbaf8710-ba37-48d4-b643-ff20fd473af4" providerId="AD" clId="Web-{8F7F868B-A8C2-4CC5-A3A1-E5D8E83AD157}" dt="2018-06-18T19:51:54.599" v="3" actId="20577"/>
      <pc:docMkLst>
        <pc:docMk/>
      </pc:docMkLst>
      <pc:sldChg chg="modSp">
        <pc:chgData name="Lake, Carrie" userId="S::carrie.lake@unisys.com::fbaf8710-ba37-48d4-b643-ff20fd473af4" providerId="AD" clId="Web-{8F7F868B-A8C2-4CC5-A3A1-E5D8E83AD157}" dt="2018-06-18T19:51:54.599" v="2" actId="20577"/>
        <pc:sldMkLst>
          <pc:docMk/>
          <pc:sldMk cId="345952577" sldId="717"/>
        </pc:sldMkLst>
        <pc:spChg chg="mod">
          <ac:chgData name="Lake, Carrie" userId="S::carrie.lake@unisys.com::fbaf8710-ba37-48d4-b643-ff20fd473af4" providerId="AD" clId="Web-{8F7F868B-A8C2-4CC5-A3A1-E5D8E83AD157}" dt="2018-06-18T19:51:54.599" v="2" actId="20577"/>
          <ac:spMkLst>
            <pc:docMk/>
            <pc:sldMk cId="345952577" sldId="717"/>
            <ac:spMk id="3" creationId="{097C39ED-F9A2-4C84-A28E-A9A5B78EDBA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901D45-6836-4FC2-A49C-C63C4D943DDA}"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385C8065-1B23-4CDB-AADC-769944D6F87D}">
      <dgm:prSet phldrT="[Text]"/>
      <dgm:spPr/>
      <dgm:t>
        <a:bodyPr/>
        <a:lstStyle/>
        <a:p>
          <a:r>
            <a:rPr lang="en-US" dirty="0" smtClean="0"/>
            <a:t>Lack of understanding of the public cloud “</a:t>
          </a:r>
          <a:r>
            <a:rPr lang="en-US" b="1" dirty="0" smtClean="0"/>
            <a:t>shared responsibility</a:t>
          </a:r>
          <a:r>
            <a:rPr lang="en-US" dirty="0" smtClean="0"/>
            <a:t>” model</a:t>
          </a:r>
          <a:endParaRPr lang="en-US" dirty="0"/>
        </a:p>
      </dgm:t>
    </dgm:pt>
    <dgm:pt modelId="{6C4CF9CA-CA66-48CE-BE0E-F4D2055BB2E6}" type="parTrans" cxnId="{F0DCC851-394D-49C1-887A-B3274AC4ECF4}">
      <dgm:prSet/>
      <dgm:spPr/>
      <dgm:t>
        <a:bodyPr/>
        <a:lstStyle/>
        <a:p>
          <a:endParaRPr lang="en-US"/>
        </a:p>
      </dgm:t>
    </dgm:pt>
    <dgm:pt modelId="{D969EA4D-F280-471C-B238-5862A95A2296}" type="sibTrans" cxnId="{F0DCC851-394D-49C1-887A-B3274AC4ECF4}">
      <dgm:prSet/>
      <dgm:spPr/>
      <dgm:t>
        <a:bodyPr/>
        <a:lstStyle/>
        <a:p>
          <a:endParaRPr lang="en-US"/>
        </a:p>
      </dgm:t>
    </dgm:pt>
    <dgm:pt modelId="{5038CB8D-D6CC-4BB9-92B8-CE9F43FFC70B}">
      <dgm:prSet phldrT="[Text]"/>
      <dgm:spPr/>
      <dgm:t>
        <a:bodyPr/>
        <a:lstStyle/>
        <a:p>
          <a:r>
            <a:rPr lang="en-US" dirty="0" smtClean="0"/>
            <a:t>Difficulties in making a </a:t>
          </a:r>
          <a:r>
            <a:rPr lang="en-US" b="1" dirty="0" smtClean="0"/>
            <a:t>migration business case</a:t>
          </a:r>
          <a:endParaRPr lang="en-US" dirty="0"/>
        </a:p>
      </dgm:t>
    </dgm:pt>
    <dgm:pt modelId="{0745B3CD-1F16-48A9-9099-91B6AAE7BB31}" type="parTrans" cxnId="{CB79E6EF-B4B5-4182-BEFE-C2170ECAEE48}">
      <dgm:prSet/>
      <dgm:spPr/>
      <dgm:t>
        <a:bodyPr/>
        <a:lstStyle/>
        <a:p>
          <a:endParaRPr lang="en-US"/>
        </a:p>
      </dgm:t>
    </dgm:pt>
    <dgm:pt modelId="{1D0F6617-A8BB-41DB-AE93-0099D29B545C}" type="sibTrans" cxnId="{CB79E6EF-B4B5-4182-BEFE-C2170ECAEE48}">
      <dgm:prSet/>
      <dgm:spPr/>
      <dgm:t>
        <a:bodyPr/>
        <a:lstStyle/>
        <a:p>
          <a:endParaRPr lang="en-US"/>
        </a:p>
      </dgm:t>
    </dgm:pt>
    <dgm:pt modelId="{0EAC31AC-80A8-410B-B633-17FFFF81698B}">
      <dgm:prSet/>
      <dgm:spPr/>
      <dgm:t>
        <a:bodyPr/>
        <a:lstStyle/>
        <a:p>
          <a:r>
            <a:rPr lang="en-US" dirty="0" smtClean="0"/>
            <a:t>Lack of an </a:t>
          </a:r>
          <a:r>
            <a:rPr lang="en-US" b="1" dirty="0" smtClean="0"/>
            <a:t>actionable scalable migration playbook</a:t>
          </a:r>
          <a:endParaRPr lang="en-US" b="1" dirty="0"/>
        </a:p>
      </dgm:t>
    </dgm:pt>
    <dgm:pt modelId="{26D9EC8F-1738-4163-A5EB-CC26E1153E89}" type="parTrans" cxnId="{0C71A4A2-88E7-4AFC-9EF7-14601B8AEE9C}">
      <dgm:prSet/>
      <dgm:spPr/>
      <dgm:t>
        <a:bodyPr/>
        <a:lstStyle/>
        <a:p>
          <a:endParaRPr lang="en-US"/>
        </a:p>
      </dgm:t>
    </dgm:pt>
    <dgm:pt modelId="{A69647CD-B8F4-4CAB-A914-63D2798D9E56}" type="sibTrans" cxnId="{0C71A4A2-88E7-4AFC-9EF7-14601B8AEE9C}">
      <dgm:prSet/>
      <dgm:spPr/>
      <dgm:t>
        <a:bodyPr/>
        <a:lstStyle/>
        <a:p>
          <a:endParaRPr lang="en-US"/>
        </a:p>
      </dgm:t>
    </dgm:pt>
    <dgm:pt modelId="{BCE6F12C-F02A-40FE-8335-1905DC97F6A8}">
      <dgm:prSet/>
      <dgm:spPr/>
      <dgm:t>
        <a:bodyPr/>
        <a:lstStyle/>
        <a:p>
          <a:r>
            <a:rPr lang="en-US" dirty="0" smtClean="0"/>
            <a:t>A </a:t>
          </a:r>
          <a:r>
            <a:rPr lang="en-US" b="1" dirty="0" smtClean="0"/>
            <a:t>lack of skills </a:t>
          </a:r>
          <a:r>
            <a:rPr lang="en-US" dirty="0" smtClean="0"/>
            <a:t>to operate workloads in the public cloud</a:t>
          </a:r>
          <a:endParaRPr lang="en-US" dirty="0"/>
        </a:p>
      </dgm:t>
    </dgm:pt>
    <dgm:pt modelId="{FC6D4DFF-B020-422B-93B1-2370A24AD1C2}" type="parTrans" cxnId="{BE39F42A-C06C-42C5-BDEC-FECE53B4CAF3}">
      <dgm:prSet/>
      <dgm:spPr/>
      <dgm:t>
        <a:bodyPr/>
        <a:lstStyle/>
        <a:p>
          <a:endParaRPr lang="en-US"/>
        </a:p>
      </dgm:t>
    </dgm:pt>
    <dgm:pt modelId="{4ABF84EB-ABE6-4D23-97C3-7BFC612B47E6}" type="sibTrans" cxnId="{BE39F42A-C06C-42C5-BDEC-FECE53B4CAF3}">
      <dgm:prSet/>
      <dgm:spPr/>
      <dgm:t>
        <a:bodyPr/>
        <a:lstStyle/>
        <a:p>
          <a:endParaRPr lang="en-US"/>
        </a:p>
      </dgm:t>
    </dgm:pt>
    <dgm:pt modelId="{30B298D0-E97F-4014-8EF1-2E238B2A7FE5}">
      <dgm:prSet/>
      <dgm:spPr/>
      <dgm:t>
        <a:bodyPr/>
        <a:lstStyle/>
        <a:p>
          <a:r>
            <a:rPr lang="en-US" dirty="0" smtClean="0"/>
            <a:t>Concerns around </a:t>
          </a:r>
          <a:r>
            <a:rPr lang="en-US" b="1" dirty="0" smtClean="0"/>
            <a:t>data ownership and Security </a:t>
          </a:r>
          <a:endParaRPr lang="en-US" b="1" dirty="0"/>
        </a:p>
      </dgm:t>
    </dgm:pt>
    <dgm:pt modelId="{6500579F-8421-413C-8092-AE2A32EF7F3B}" type="parTrans" cxnId="{F7060148-08F5-43AD-9F95-1F49E126400E}">
      <dgm:prSet/>
      <dgm:spPr/>
      <dgm:t>
        <a:bodyPr/>
        <a:lstStyle/>
        <a:p>
          <a:endParaRPr lang="en-US"/>
        </a:p>
      </dgm:t>
    </dgm:pt>
    <dgm:pt modelId="{5CEECE22-1A3B-4635-BA6F-058BB35FACC0}" type="sibTrans" cxnId="{F7060148-08F5-43AD-9F95-1F49E126400E}">
      <dgm:prSet/>
      <dgm:spPr/>
      <dgm:t>
        <a:bodyPr/>
        <a:lstStyle/>
        <a:p>
          <a:endParaRPr lang="en-US"/>
        </a:p>
      </dgm:t>
    </dgm:pt>
    <dgm:pt modelId="{8C7F9760-8247-43FF-948A-93A87F748E4A}">
      <dgm:prSet/>
      <dgm:spPr/>
      <dgm:t>
        <a:bodyPr/>
        <a:lstStyle/>
        <a:p>
          <a:r>
            <a:rPr lang="en-US" dirty="0" smtClean="0"/>
            <a:t>Not </a:t>
          </a:r>
          <a:r>
            <a:rPr lang="en-US" b="1" dirty="0" smtClean="0"/>
            <a:t>fully understanding a FedRAMP </a:t>
          </a:r>
          <a:r>
            <a:rPr lang="en-US" dirty="0" smtClean="0"/>
            <a:t>package </a:t>
          </a:r>
          <a:endParaRPr lang="en-US" dirty="0"/>
        </a:p>
      </dgm:t>
    </dgm:pt>
    <dgm:pt modelId="{3D01DE7F-1EE7-4721-B2CB-29842AC21C7E}" type="parTrans" cxnId="{5906D6ED-1425-4C1C-BC23-B8109179D5A3}">
      <dgm:prSet/>
      <dgm:spPr/>
      <dgm:t>
        <a:bodyPr/>
        <a:lstStyle/>
        <a:p>
          <a:endParaRPr lang="en-US"/>
        </a:p>
      </dgm:t>
    </dgm:pt>
    <dgm:pt modelId="{919CFBFA-1D8D-408B-B24E-158A8EE108DE}" type="sibTrans" cxnId="{5906D6ED-1425-4C1C-BC23-B8109179D5A3}">
      <dgm:prSet/>
      <dgm:spPr/>
      <dgm:t>
        <a:bodyPr/>
        <a:lstStyle/>
        <a:p>
          <a:endParaRPr lang="en-US"/>
        </a:p>
      </dgm:t>
    </dgm:pt>
    <dgm:pt modelId="{A13BA809-A17A-408E-A266-9FAB58831693}">
      <dgm:prSet/>
      <dgm:spPr/>
      <dgm:t>
        <a:bodyPr/>
        <a:lstStyle/>
        <a:p>
          <a:r>
            <a:rPr lang="en-US" dirty="0" smtClean="0"/>
            <a:t>Challenges in modernizing </a:t>
          </a:r>
          <a:r>
            <a:rPr lang="en-US" b="1" dirty="0" smtClean="0"/>
            <a:t>service management processes and tools</a:t>
          </a:r>
          <a:r>
            <a:rPr lang="en-US" dirty="0" smtClean="0"/>
            <a:t> to manage the public cloud</a:t>
          </a:r>
          <a:endParaRPr lang="en-US" dirty="0"/>
        </a:p>
      </dgm:t>
    </dgm:pt>
    <dgm:pt modelId="{BE6CEEB8-A79D-4B6F-839F-4BBEE5ED5F52}" type="parTrans" cxnId="{2D409D4D-8E56-442F-B289-4E3EE50F22A6}">
      <dgm:prSet/>
      <dgm:spPr/>
      <dgm:t>
        <a:bodyPr/>
        <a:lstStyle/>
        <a:p>
          <a:endParaRPr lang="en-US"/>
        </a:p>
      </dgm:t>
    </dgm:pt>
    <dgm:pt modelId="{BA91DB2A-2533-4869-A069-EC98705A3620}" type="sibTrans" cxnId="{2D409D4D-8E56-442F-B289-4E3EE50F22A6}">
      <dgm:prSet/>
      <dgm:spPr/>
      <dgm:t>
        <a:bodyPr/>
        <a:lstStyle/>
        <a:p>
          <a:endParaRPr lang="en-US"/>
        </a:p>
      </dgm:t>
    </dgm:pt>
    <dgm:pt modelId="{BD0500F3-AEA7-4781-9160-495DB443AD78}">
      <dgm:prSet/>
      <dgm:spPr/>
      <dgm:t>
        <a:bodyPr/>
        <a:lstStyle/>
        <a:p>
          <a:r>
            <a:rPr lang="en-US" dirty="0" smtClean="0"/>
            <a:t>Paying for </a:t>
          </a:r>
          <a:r>
            <a:rPr lang="en-US" b="1" dirty="0" smtClean="0"/>
            <a:t>two environments </a:t>
          </a:r>
          <a:r>
            <a:rPr lang="en-US" dirty="0" smtClean="0"/>
            <a:t>simultaneously</a:t>
          </a:r>
          <a:endParaRPr lang="en-US" dirty="0"/>
        </a:p>
      </dgm:t>
    </dgm:pt>
    <dgm:pt modelId="{F05BED89-AE86-435C-AF7D-FBC683E1E605}" type="parTrans" cxnId="{FF4013ED-054D-41D1-AFE6-75438F74481B}">
      <dgm:prSet/>
      <dgm:spPr/>
      <dgm:t>
        <a:bodyPr/>
        <a:lstStyle/>
        <a:p>
          <a:endParaRPr lang="en-US"/>
        </a:p>
      </dgm:t>
    </dgm:pt>
    <dgm:pt modelId="{FDA3CF38-EB4B-4B17-9E98-28035724F69E}" type="sibTrans" cxnId="{FF4013ED-054D-41D1-AFE6-75438F74481B}">
      <dgm:prSet/>
      <dgm:spPr/>
      <dgm:t>
        <a:bodyPr/>
        <a:lstStyle/>
        <a:p>
          <a:endParaRPr lang="en-US"/>
        </a:p>
      </dgm:t>
    </dgm:pt>
    <dgm:pt modelId="{4DBD0FF3-BC5D-4B9A-A50D-0497827B68BD}">
      <dgm:prSet/>
      <dgm:spPr/>
      <dgm:t>
        <a:bodyPr/>
        <a:lstStyle/>
        <a:p>
          <a:r>
            <a:rPr lang="en-US" b="1" dirty="0" smtClean="0"/>
            <a:t>Inflexible </a:t>
          </a:r>
          <a:r>
            <a:rPr lang="en-US" dirty="0" smtClean="0"/>
            <a:t>contracts </a:t>
          </a:r>
          <a:endParaRPr lang="en-US" dirty="0"/>
        </a:p>
      </dgm:t>
    </dgm:pt>
    <dgm:pt modelId="{551D912E-6EA1-4EE2-BE55-BF7291F1620F}" type="parTrans" cxnId="{3927530F-E630-45C3-A5DC-77729644424B}">
      <dgm:prSet/>
      <dgm:spPr/>
      <dgm:t>
        <a:bodyPr/>
        <a:lstStyle/>
        <a:p>
          <a:endParaRPr lang="en-US"/>
        </a:p>
      </dgm:t>
    </dgm:pt>
    <dgm:pt modelId="{D13DC15B-07E9-4181-B905-0F07A0A37B71}" type="sibTrans" cxnId="{3927530F-E630-45C3-A5DC-77729644424B}">
      <dgm:prSet/>
      <dgm:spPr/>
      <dgm:t>
        <a:bodyPr/>
        <a:lstStyle/>
        <a:p>
          <a:endParaRPr lang="en-US"/>
        </a:p>
      </dgm:t>
    </dgm:pt>
    <dgm:pt modelId="{061A5FE1-52A7-4761-918A-92616D717DF1}">
      <dgm:prSet/>
      <dgm:spPr/>
      <dgm:t>
        <a:bodyPr/>
        <a:lstStyle/>
        <a:p>
          <a:r>
            <a:rPr lang="en-US" dirty="0" smtClean="0"/>
            <a:t>Providing a </a:t>
          </a:r>
          <a:r>
            <a:rPr lang="en-US" b="1" dirty="0" smtClean="0"/>
            <a:t>transparent invoice </a:t>
          </a:r>
          <a:r>
            <a:rPr lang="en-US" dirty="0" smtClean="0"/>
            <a:t>for cloud services that tie back to </a:t>
          </a:r>
          <a:r>
            <a:rPr lang="en-US" b="1" dirty="0" smtClean="0"/>
            <a:t>CLINS</a:t>
          </a:r>
          <a:endParaRPr lang="en-US" dirty="0"/>
        </a:p>
      </dgm:t>
    </dgm:pt>
    <dgm:pt modelId="{18030EAA-6C75-41A8-96FB-D41D04266A21}" type="parTrans" cxnId="{BB132612-0AB5-4D2E-A9BA-D13BEBCE03EE}">
      <dgm:prSet/>
      <dgm:spPr/>
      <dgm:t>
        <a:bodyPr/>
        <a:lstStyle/>
        <a:p>
          <a:endParaRPr lang="en-US"/>
        </a:p>
      </dgm:t>
    </dgm:pt>
    <dgm:pt modelId="{38C22076-A0EE-4A92-9F1C-20406488EB2A}" type="sibTrans" cxnId="{BB132612-0AB5-4D2E-A9BA-D13BEBCE03EE}">
      <dgm:prSet/>
      <dgm:spPr/>
      <dgm:t>
        <a:bodyPr/>
        <a:lstStyle/>
        <a:p>
          <a:endParaRPr lang="en-US"/>
        </a:p>
      </dgm:t>
    </dgm:pt>
    <dgm:pt modelId="{46425A07-8E43-4956-B32B-1511A4BF2783}" type="pres">
      <dgm:prSet presAssocID="{41901D45-6836-4FC2-A49C-C63C4D943DDA}" presName="linear" presStyleCnt="0">
        <dgm:presLayoutVars>
          <dgm:dir/>
          <dgm:animLvl val="lvl"/>
          <dgm:resizeHandles val="exact"/>
        </dgm:presLayoutVars>
      </dgm:prSet>
      <dgm:spPr/>
      <dgm:t>
        <a:bodyPr/>
        <a:lstStyle/>
        <a:p>
          <a:endParaRPr lang="en-US"/>
        </a:p>
      </dgm:t>
    </dgm:pt>
    <dgm:pt modelId="{C91ADF4F-E4DB-4DC2-8B48-FC62B0DA56C9}" type="pres">
      <dgm:prSet presAssocID="{385C8065-1B23-4CDB-AADC-769944D6F87D}" presName="parentLin" presStyleCnt="0"/>
      <dgm:spPr/>
    </dgm:pt>
    <dgm:pt modelId="{68940984-AFE1-4FC2-A09A-5BA5EFBA5E65}" type="pres">
      <dgm:prSet presAssocID="{385C8065-1B23-4CDB-AADC-769944D6F87D}" presName="parentLeftMargin" presStyleLbl="node1" presStyleIdx="0" presStyleCnt="10"/>
      <dgm:spPr/>
      <dgm:t>
        <a:bodyPr/>
        <a:lstStyle/>
        <a:p>
          <a:endParaRPr lang="en-US"/>
        </a:p>
      </dgm:t>
    </dgm:pt>
    <dgm:pt modelId="{7A72FA0E-227E-452B-9039-E3AFFC4A7E36}" type="pres">
      <dgm:prSet presAssocID="{385C8065-1B23-4CDB-AADC-769944D6F87D}" presName="parentText" presStyleLbl="node1" presStyleIdx="0" presStyleCnt="10" custScaleX="99167">
        <dgm:presLayoutVars>
          <dgm:chMax val="0"/>
          <dgm:bulletEnabled val="1"/>
        </dgm:presLayoutVars>
      </dgm:prSet>
      <dgm:spPr/>
      <dgm:t>
        <a:bodyPr/>
        <a:lstStyle/>
        <a:p>
          <a:endParaRPr lang="en-US"/>
        </a:p>
      </dgm:t>
    </dgm:pt>
    <dgm:pt modelId="{7F7478C7-37E3-4141-BF56-FB5A63D68E87}" type="pres">
      <dgm:prSet presAssocID="{385C8065-1B23-4CDB-AADC-769944D6F87D}" presName="negativeSpace" presStyleCnt="0"/>
      <dgm:spPr/>
    </dgm:pt>
    <dgm:pt modelId="{36604FF1-057C-494E-9DD9-70FEA2BC39F1}" type="pres">
      <dgm:prSet presAssocID="{385C8065-1B23-4CDB-AADC-769944D6F87D}" presName="childText" presStyleLbl="conFgAcc1" presStyleIdx="0" presStyleCnt="10">
        <dgm:presLayoutVars>
          <dgm:bulletEnabled val="1"/>
        </dgm:presLayoutVars>
      </dgm:prSet>
      <dgm:spPr/>
    </dgm:pt>
    <dgm:pt modelId="{9C735C02-16F6-4F22-A140-FE10A4E2297E}" type="pres">
      <dgm:prSet presAssocID="{D969EA4D-F280-471C-B238-5862A95A2296}" presName="spaceBetweenRectangles" presStyleCnt="0"/>
      <dgm:spPr/>
    </dgm:pt>
    <dgm:pt modelId="{06787547-308F-45F4-BCCD-3D10FE8F58EA}" type="pres">
      <dgm:prSet presAssocID="{0EAC31AC-80A8-410B-B633-17FFFF81698B}" presName="parentLin" presStyleCnt="0"/>
      <dgm:spPr/>
    </dgm:pt>
    <dgm:pt modelId="{C41C7830-58AB-4C32-B386-C5132AD1B1B7}" type="pres">
      <dgm:prSet presAssocID="{0EAC31AC-80A8-410B-B633-17FFFF81698B}" presName="parentLeftMargin" presStyleLbl="node1" presStyleIdx="0" presStyleCnt="10"/>
      <dgm:spPr/>
      <dgm:t>
        <a:bodyPr/>
        <a:lstStyle/>
        <a:p>
          <a:endParaRPr lang="en-US"/>
        </a:p>
      </dgm:t>
    </dgm:pt>
    <dgm:pt modelId="{3E7A238D-B820-4087-B2C8-D15501029761}" type="pres">
      <dgm:prSet presAssocID="{0EAC31AC-80A8-410B-B633-17FFFF81698B}" presName="parentText" presStyleLbl="node1" presStyleIdx="1" presStyleCnt="10">
        <dgm:presLayoutVars>
          <dgm:chMax val="0"/>
          <dgm:bulletEnabled val="1"/>
        </dgm:presLayoutVars>
      </dgm:prSet>
      <dgm:spPr/>
      <dgm:t>
        <a:bodyPr/>
        <a:lstStyle/>
        <a:p>
          <a:endParaRPr lang="en-US"/>
        </a:p>
      </dgm:t>
    </dgm:pt>
    <dgm:pt modelId="{D9639330-199B-46CD-BCE9-841B39CD5DF6}" type="pres">
      <dgm:prSet presAssocID="{0EAC31AC-80A8-410B-B633-17FFFF81698B}" presName="negativeSpace" presStyleCnt="0"/>
      <dgm:spPr/>
    </dgm:pt>
    <dgm:pt modelId="{32ECA4A9-D9E9-4D3D-BC43-7FC48B826CFA}" type="pres">
      <dgm:prSet presAssocID="{0EAC31AC-80A8-410B-B633-17FFFF81698B}" presName="childText" presStyleLbl="conFgAcc1" presStyleIdx="1" presStyleCnt="10">
        <dgm:presLayoutVars>
          <dgm:bulletEnabled val="1"/>
        </dgm:presLayoutVars>
      </dgm:prSet>
      <dgm:spPr/>
    </dgm:pt>
    <dgm:pt modelId="{7FD2B7F3-CC38-4258-8E7C-2453881DED10}" type="pres">
      <dgm:prSet presAssocID="{A69647CD-B8F4-4CAB-A914-63D2798D9E56}" presName="spaceBetweenRectangles" presStyleCnt="0"/>
      <dgm:spPr/>
    </dgm:pt>
    <dgm:pt modelId="{36AACCE5-CB12-41CB-9473-0EC2D9C57FCF}" type="pres">
      <dgm:prSet presAssocID="{BCE6F12C-F02A-40FE-8335-1905DC97F6A8}" presName="parentLin" presStyleCnt="0"/>
      <dgm:spPr/>
    </dgm:pt>
    <dgm:pt modelId="{35AFC8CA-F938-4B15-B964-F1658D46CCD7}" type="pres">
      <dgm:prSet presAssocID="{BCE6F12C-F02A-40FE-8335-1905DC97F6A8}" presName="parentLeftMargin" presStyleLbl="node1" presStyleIdx="1" presStyleCnt="10"/>
      <dgm:spPr/>
      <dgm:t>
        <a:bodyPr/>
        <a:lstStyle/>
        <a:p>
          <a:endParaRPr lang="en-US"/>
        </a:p>
      </dgm:t>
    </dgm:pt>
    <dgm:pt modelId="{A76081A1-4847-48AC-8D1D-A47111AFEC93}" type="pres">
      <dgm:prSet presAssocID="{BCE6F12C-F02A-40FE-8335-1905DC97F6A8}" presName="parentText" presStyleLbl="node1" presStyleIdx="2" presStyleCnt="10">
        <dgm:presLayoutVars>
          <dgm:chMax val="0"/>
          <dgm:bulletEnabled val="1"/>
        </dgm:presLayoutVars>
      </dgm:prSet>
      <dgm:spPr/>
      <dgm:t>
        <a:bodyPr/>
        <a:lstStyle/>
        <a:p>
          <a:endParaRPr lang="en-US"/>
        </a:p>
      </dgm:t>
    </dgm:pt>
    <dgm:pt modelId="{7DEDFC76-6ADE-42EE-8232-2D6C32F7BF8D}" type="pres">
      <dgm:prSet presAssocID="{BCE6F12C-F02A-40FE-8335-1905DC97F6A8}" presName="negativeSpace" presStyleCnt="0"/>
      <dgm:spPr/>
    </dgm:pt>
    <dgm:pt modelId="{1457F89A-2907-464C-9ACF-B7C63594065E}" type="pres">
      <dgm:prSet presAssocID="{BCE6F12C-F02A-40FE-8335-1905DC97F6A8}" presName="childText" presStyleLbl="conFgAcc1" presStyleIdx="2" presStyleCnt="10">
        <dgm:presLayoutVars>
          <dgm:bulletEnabled val="1"/>
        </dgm:presLayoutVars>
      </dgm:prSet>
      <dgm:spPr/>
    </dgm:pt>
    <dgm:pt modelId="{F483BF52-7DC7-4D85-8C58-3241D65E387B}" type="pres">
      <dgm:prSet presAssocID="{4ABF84EB-ABE6-4D23-97C3-7BFC612B47E6}" presName="spaceBetweenRectangles" presStyleCnt="0"/>
      <dgm:spPr/>
    </dgm:pt>
    <dgm:pt modelId="{BC2BF5F3-46D1-44D0-AAF6-E63F4D465491}" type="pres">
      <dgm:prSet presAssocID="{30B298D0-E97F-4014-8EF1-2E238B2A7FE5}" presName="parentLin" presStyleCnt="0"/>
      <dgm:spPr/>
    </dgm:pt>
    <dgm:pt modelId="{58D69BD6-9B91-4EBB-B188-9CE5BA7BB320}" type="pres">
      <dgm:prSet presAssocID="{30B298D0-E97F-4014-8EF1-2E238B2A7FE5}" presName="parentLeftMargin" presStyleLbl="node1" presStyleIdx="2" presStyleCnt="10"/>
      <dgm:spPr/>
      <dgm:t>
        <a:bodyPr/>
        <a:lstStyle/>
        <a:p>
          <a:endParaRPr lang="en-US"/>
        </a:p>
      </dgm:t>
    </dgm:pt>
    <dgm:pt modelId="{3AA07696-E4EF-4A4B-8324-8D12728AE818}" type="pres">
      <dgm:prSet presAssocID="{30B298D0-E97F-4014-8EF1-2E238B2A7FE5}" presName="parentText" presStyleLbl="node1" presStyleIdx="3" presStyleCnt="10">
        <dgm:presLayoutVars>
          <dgm:chMax val="0"/>
          <dgm:bulletEnabled val="1"/>
        </dgm:presLayoutVars>
      </dgm:prSet>
      <dgm:spPr/>
      <dgm:t>
        <a:bodyPr/>
        <a:lstStyle/>
        <a:p>
          <a:endParaRPr lang="en-US"/>
        </a:p>
      </dgm:t>
    </dgm:pt>
    <dgm:pt modelId="{F8817669-B078-4603-A380-FC45641F94BC}" type="pres">
      <dgm:prSet presAssocID="{30B298D0-E97F-4014-8EF1-2E238B2A7FE5}" presName="negativeSpace" presStyleCnt="0"/>
      <dgm:spPr/>
    </dgm:pt>
    <dgm:pt modelId="{1A4BFFD1-BBDA-459E-8851-F935C152046C}" type="pres">
      <dgm:prSet presAssocID="{30B298D0-E97F-4014-8EF1-2E238B2A7FE5}" presName="childText" presStyleLbl="conFgAcc1" presStyleIdx="3" presStyleCnt="10">
        <dgm:presLayoutVars>
          <dgm:bulletEnabled val="1"/>
        </dgm:presLayoutVars>
      </dgm:prSet>
      <dgm:spPr/>
    </dgm:pt>
    <dgm:pt modelId="{7D9EEBB9-DD1E-4A61-B15F-F1FEB622ECC6}" type="pres">
      <dgm:prSet presAssocID="{5CEECE22-1A3B-4635-BA6F-058BB35FACC0}" presName="spaceBetweenRectangles" presStyleCnt="0"/>
      <dgm:spPr/>
    </dgm:pt>
    <dgm:pt modelId="{D3FF57FE-B7FD-434B-9645-90310F18D3F4}" type="pres">
      <dgm:prSet presAssocID="{8C7F9760-8247-43FF-948A-93A87F748E4A}" presName="parentLin" presStyleCnt="0"/>
      <dgm:spPr/>
    </dgm:pt>
    <dgm:pt modelId="{CEFDBD57-24E3-4562-83AB-5EB61A8363EA}" type="pres">
      <dgm:prSet presAssocID="{8C7F9760-8247-43FF-948A-93A87F748E4A}" presName="parentLeftMargin" presStyleLbl="node1" presStyleIdx="3" presStyleCnt="10"/>
      <dgm:spPr/>
      <dgm:t>
        <a:bodyPr/>
        <a:lstStyle/>
        <a:p>
          <a:endParaRPr lang="en-US"/>
        </a:p>
      </dgm:t>
    </dgm:pt>
    <dgm:pt modelId="{B463F278-2346-46BA-8B31-C1B7A27F97E9}" type="pres">
      <dgm:prSet presAssocID="{8C7F9760-8247-43FF-948A-93A87F748E4A}" presName="parentText" presStyleLbl="node1" presStyleIdx="4" presStyleCnt="10">
        <dgm:presLayoutVars>
          <dgm:chMax val="0"/>
          <dgm:bulletEnabled val="1"/>
        </dgm:presLayoutVars>
      </dgm:prSet>
      <dgm:spPr/>
      <dgm:t>
        <a:bodyPr/>
        <a:lstStyle/>
        <a:p>
          <a:endParaRPr lang="en-US"/>
        </a:p>
      </dgm:t>
    </dgm:pt>
    <dgm:pt modelId="{47D77050-A6D7-4A8F-B201-365E6AE12D62}" type="pres">
      <dgm:prSet presAssocID="{8C7F9760-8247-43FF-948A-93A87F748E4A}" presName="negativeSpace" presStyleCnt="0"/>
      <dgm:spPr/>
    </dgm:pt>
    <dgm:pt modelId="{63EE37A7-4A1E-49AD-A7C0-D5861A6B73DC}" type="pres">
      <dgm:prSet presAssocID="{8C7F9760-8247-43FF-948A-93A87F748E4A}" presName="childText" presStyleLbl="conFgAcc1" presStyleIdx="4" presStyleCnt="10">
        <dgm:presLayoutVars>
          <dgm:bulletEnabled val="1"/>
        </dgm:presLayoutVars>
      </dgm:prSet>
      <dgm:spPr/>
    </dgm:pt>
    <dgm:pt modelId="{70A33F9C-6A9A-48F8-9DBA-14EC5C347844}" type="pres">
      <dgm:prSet presAssocID="{919CFBFA-1D8D-408B-B24E-158A8EE108DE}" presName="spaceBetweenRectangles" presStyleCnt="0"/>
      <dgm:spPr/>
    </dgm:pt>
    <dgm:pt modelId="{5F68F1FA-AE5E-4EA1-9FF8-AD2A4F4471FA}" type="pres">
      <dgm:prSet presAssocID="{5038CB8D-D6CC-4BB9-92B8-CE9F43FFC70B}" presName="parentLin" presStyleCnt="0"/>
      <dgm:spPr/>
    </dgm:pt>
    <dgm:pt modelId="{E9034917-A924-49A9-9977-2510F5EF303B}" type="pres">
      <dgm:prSet presAssocID="{5038CB8D-D6CC-4BB9-92B8-CE9F43FFC70B}" presName="parentLeftMargin" presStyleLbl="node1" presStyleIdx="4" presStyleCnt="10"/>
      <dgm:spPr/>
      <dgm:t>
        <a:bodyPr/>
        <a:lstStyle/>
        <a:p>
          <a:endParaRPr lang="en-US"/>
        </a:p>
      </dgm:t>
    </dgm:pt>
    <dgm:pt modelId="{4E534777-F114-4F68-8F78-EBA3B1D9F284}" type="pres">
      <dgm:prSet presAssocID="{5038CB8D-D6CC-4BB9-92B8-CE9F43FFC70B}" presName="parentText" presStyleLbl="node1" presStyleIdx="5" presStyleCnt="10">
        <dgm:presLayoutVars>
          <dgm:chMax val="0"/>
          <dgm:bulletEnabled val="1"/>
        </dgm:presLayoutVars>
      </dgm:prSet>
      <dgm:spPr/>
      <dgm:t>
        <a:bodyPr/>
        <a:lstStyle/>
        <a:p>
          <a:endParaRPr lang="en-US"/>
        </a:p>
      </dgm:t>
    </dgm:pt>
    <dgm:pt modelId="{7D47F026-F1B1-4A26-8F2A-8347E23B2A66}" type="pres">
      <dgm:prSet presAssocID="{5038CB8D-D6CC-4BB9-92B8-CE9F43FFC70B}" presName="negativeSpace" presStyleCnt="0"/>
      <dgm:spPr/>
    </dgm:pt>
    <dgm:pt modelId="{1DF77C28-9FC6-4E9F-8C97-63D0D43906FF}" type="pres">
      <dgm:prSet presAssocID="{5038CB8D-D6CC-4BB9-92B8-CE9F43FFC70B}" presName="childText" presStyleLbl="conFgAcc1" presStyleIdx="5" presStyleCnt="10">
        <dgm:presLayoutVars>
          <dgm:bulletEnabled val="1"/>
        </dgm:presLayoutVars>
      </dgm:prSet>
      <dgm:spPr/>
    </dgm:pt>
    <dgm:pt modelId="{C1A913A3-C27C-46CF-817D-CD4074D9D3A7}" type="pres">
      <dgm:prSet presAssocID="{1D0F6617-A8BB-41DB-AE93-0099D29B545C}" presName="spaceBetweenRectangles" presStyleCnt="0"/>
      <dgm:spPr/>
    </dgm:pt>
    <dgm:pt modelId="{C0CA0EA4-3F43-4597-A207-096CD1239D1E}" type="pres">
      <dgm:prSet presAssocID="{A13BA809-A17A-408E-A266-9FAB58831693}" presName="parentLin" presStyleCnt="0"/>
      <dgm:spPr/>
    </dgm:pt>
    <dgm:pt modelId="{4BCDE0DF-8FAF-48DF-82FD-E3C8D1945CC5}" type="pres">
      <dgm:prSet presAssocID="{A13BA809-A17A-408E-A266-9FAB58831693}" presName="parentLeftMargin" presStyleLbl="node1" presStyleIdx="5" presStyleCnt="10"/>
      <dgm:spPr/>
      <dgm:t>
        <a:bodyPr/>
        <a:lstStyle/>
        <a:p>
          <a:endParaRPr lang="en-US"/>
        </a:p>
      </dgm:t>
    </dgm:pt>
    <dgm:pt modelId="{1F1E888E-D69C-4A8A-96F4-8FC2B86F11CA}" type="pres">
      <dgm:prSet presAssocID="{A13BA809-A17A-408E-A266-9FAB58831693}" presName="parentText" presStyleLbl="node1" presStyleIdx="6" presStyleCnt="10">
        <dgm:presLayoutVars>
          <dgm:chMax val="0"/>
          <dgm:bulletEnabled val="1"/>
        </dgm:presLayoutVars>
      </dgm:prSet>
      <dgm:spPr/>
      <dgm:t>
        <a:bodyPr/>
        <a:lstStyle/>
        <a:p>
          <a:endParaRPr lang="en-US"/>
        </a:p>
      </dgm:t>
    </dgm:pt>
    <dgm:pt modelId="{4B721C3E-3810-40CA-877C-000C1A38757B}" type="pres">
      <dgm:prSet presAssocID="{A13BA809-A17A-408E-A266-9FAB58831693}" presName="negativeSpace" presStyleCnt="0"/>
      <dgm:spPr/>
    </dgm:pt>
    <dgm:pt modelId="{679E378E-D147-4213-8D4D-70A8A43EA829}" type="pres">
      <dgm:prSet presAssocID="{A13BA809-A17A-408E-A266-9FAB58831693}" presName="childText" presStyleLbl="conFgAcc1" presStyleIdx="6" presStyleCnt="10">
        <dgm:presLayoutVars>
          <dgm:bulletEnabled val="1"/>
        </dgm:presLayoutVars>
      </dgm:prSet>
      <dgm:spPr/>
    </dgm:pt>
    <dgm:pt modelId="{9562EFAA-F729-4DE8-98CC-BE90CBF50813}" type="pres">
      <dgm:prSet presAssocID="{BA91DB2A-2533-4869-A069-EC98705A3620}" presName="spaceBetweenRectangles" presStyleCnt="0"/>
      <dgm:spPr/>
    </dgm:pt>
    <dgm:pt modelId="{79504818-D20E-4CE2-8D9E-D95574BF8FF3}" type="pres">
      <dgm:prSet presAssocID="{BD0500F3-AEA7-4781-9160-495DB443AD78}" presName="parentLin" presStyleCnt="0"/>
      <dgm:spPr/>
    </dgm:pt>
    <dgm:pt modelId="{6E4B02C1-CB5E-4680-93EC-5B038B651067}" type="pres">
      <dgm:prSet presAssocID="{BD0500F3-AEA7-4781-9160-495DB443AD78}" presName="parentLeftMargin" presStyleLbl="node1" presStyleIdx="6" presStyleCnt="10"/>
      <dgm:spPr/>
      <dgm:t>
        <a:bodyPr/>
        <a:lstStyle/>
        <a:p>
          <a:endParaRPr lang="en-US"/>
        </a:p>
      </dgm:t>
    </dgm:pt>
    <dgm:pt modelId="{3779A08D-B20D-4BC7-B112-79D751DA45E1}" type="pres">
      <dgm:prSet presAssocID="{BD0500F3-AEA7-4781-9160-495DB443AD78}" presName="parentText" presStyleLbl="node1" presStyleIdx="7" presStyleCnt="10">
        <dgm:presLayoutVars>
          <dgm:chMax val="0"/>
          <dgm:bulletEnabled val="1"/>
        </dgm:presLayoutVars>
      </dgm:prSet>
      <dgm:spPr/>
      <dgm:t>
        <a:bodyPr/>
        <a:lstStyle/>
        <a:p>
          <a:endParaRPr lang="en-US"/>
        </a:p>
      </dgm:t>
    </dgm:pt>
    <dgm:pt modelId="{8837548C-D0FA-4062-8B61-4141C0845944}" type="pres">
      <dgm:prSet presAssocID="{BD0500F3-AEA7-4781-9160-495DB443AD78}" presName="negativeSpace" presStyleCnt="0"/>
      <dgm:spPr/>
    </dgm:pt>
    <dgm:pt modelId="{550EAB6C-DD04-4B45-8CFE-30C93E7B505D}" type="pres">
      <dgm:prSet presAssocID="{BD0500F3-AEA7-4781-9160-495DB443AD78}" presName="childText" presStyleLbl="conFgAcc1" presStyleIdx="7" presStyleCnt="10">
        <dgm:presLayoutVars>
          <dgm:bulletEnabled val="1"/>
        </dgm:presLayoutVars>
      </dgm:prSet>
      <dgm:spPr/>
    </dgm:pt>
    <dgm:pt modelId="{3594F155-D159-47C0-B787-A2CCD9F460B1}" type="pres">
      <dgm:prSet presAssocID="{FDA3CF38-EB4B-4B17-9E98-28035724F69E}" presName="spaceBetweenRectangles" presStyleCnt="0"/>
      <dgm:spPr/>
    </dgm:pt>
    <dgm:pt modelId="{0FDF5E52-27BA-4364-859C-C7A67706D235}" type="pres">
      <dgm:prSet presAssocID="{4DBD0FF3-BC5D-4B9A-A50D-0497827B68BD}" presName="parentLin" presStyleCnt="0"/>
      <dgm:spPr/>
    </dgm:pt>
    <dgm:pt modelId="{25BB23A3-4EF6-41D7-836D-2AE26FC03662}" type="pres">
      <dgm:prSet presAssocID="{4DBD0FF3-BC5D-4B9A-A50D-0497827B68BD}" presName="parentLeftMargin" presStyleLbl="node1" presStyleIdx="7" presStyleCnt="10"/>
      <dgm:spPr/>
      <dgm:t>
        <a:bodyPr/>
        <a:lstStyle/>
        <a:p>
          <a:endParaRPr lang="en-US"/>
        </a:p>
      </dgm:t>
    </dgm:pt>
    <dgm:pt modelId="{765AA178-5A60-4871-93EB-E92A43A0BFAB}" type="pres">
      <dgm:prSet presAssocID="{4DBD0FF3-BC5D-4B9A-A50D-0497827B68BD}" presName="parentText" presStyleLbl="node1" presStyleIdx="8" presStyleCnt="10">
        <dgm:presLayoutVars>
          <dgm:chMax val="0"/>
          <dgm:bulletEnabled val="1"/>
        </dgm:presLayoutVars>
      </dgm:prSet>
      <dgm:spPr/>
      <dgm:t>
        <a:bodyPr/>
        <a:lstStyle/>
        <a:p>
          <a:endParaRPr lang="en-US"/>
        </a:p>
      </dgm:t>
    </dgm:pt>
    <dgm:pt modelId="{1AA31AAA-9FCE-4AB5-86EF-54A822E21010}" type="pres">
      <dgm:prSet presAssocID="{4DBD0FF3-BC5D-4B9A-A50D-0497827B68BD}" presName="negativeSpace" presStyleCnt="0"/>
      <dgm:spPr/>
    </dgm:pt>
    <dgm:pt modelId="{5A9514BC-8B27-48B2-935D-3903C36F7F98}" type="pres">
      <dgm:prSet presAssocID="{4DBD0FF3-BC5D-4B9A-A50D-0497827B68BD}" presName="childText" presStyleLbl="conFgAcc1" presStyleIdx="8" presStyleCnt="10">
        <dgm:presLayoutVars>
          <dgm:bulletEnabled val="1"/>
        </dgm:presLayoutVars>
      </dgm:prSet>
      <dgm:spPr/>
    </dgm:pt>
    <dgm:pt modelId="{83700D54-DDA5-4E6B-B559-28C2C8A44F89}" type="pres">
      <dgm:prSet presAssocID="{D13DC15B-07E9-4181-B905-0F07A0A37B71}" presName="spaceBetweenRectangles" presStyleCnt="0"/>
      <dgm:spPr/>
    </dgm:pt>
    <dgm:pt modelId="{9D800DC5-B62F-4CF2-9C92-812E5EE0B753}" type="pres">
      <dgm:prSet presAssocID="{061A5FE1-52A7-4761-918A-92616D717DF1}" presName="parentLin" presStyleCnt="0"/>
      <dgm:spPr/>
    </dgm:pt>
    <dgm:pt modelId="{DCFD14D4-7D7D-42A9-A3F1-E4E71CD228CC}" type="pres">
      <dgm:prSet presAssocID="{061A5FE1-52A7-4761-918A-92616D717DF1}" presName="parentLeftMargin" presStyleLbl="node1" presStyleIdx="8" presStyleCnt="10"/>
      <dgm:spPr/>
      <dgm:t>
        <a:bodyPr/>
        <a:lstStyle/>
        <a:p>
          <a:endParaRPr lang="en-US"/>
        </a:p>
      </dgm:t>
    </dgm:pt>
    <dgm:pt modelId="{B4B0E990-C94B-48B0-B7D0-A1D7F469BD55}" type="pres">
      <dgm:prSet presAssocID="{061A5FE1-52A7-4761-918A-92616D717DF1}" presName="parentText" presStyleLbl="node1" presStyleIdx="9" presStyleCnt="10">
        <dgm:presLayoutVars>
          <dgm:chMax val="0"/>
          <dgm:bulletEnabled val="1"/>
        </dgm:presLayoutVars>
      </dgm:prSet>
      <dgm:spPr/>
      <dgm:t>
        <a:bodyPr/>
        <a:lstStyle/>
        <a:p>
          <a:endParaRPr lang="en-US"/>
        </a:p>
      </dgm:t>
    </dgm:pt>
    <dgm:pt modelId="{51277F60-476D-4A10-9CF8-168B1F3AF0F9}" type="pres">
      <dgm:prSet presAssocID="{061A5FE1-52A7-4761-918A-92616D717DF1}" presName="negativeSpace" presStyleCnt="0"/>
      <dgm:spPr/>
    </dgm:pt>
    <dgm:pt modelId="{01534259-466A-4781-85D1-84000FB18ED1}" type="pres">
      <dgm:prSet presAssocID="{061A5FE1-52A7-4761-918A-92616D717DF1}" presName="childText" presStyleLbl="conFgAcc1" presStyleIdx="9" presStyleCnt="10">
        <dgm:presLayoutVars>
          <dgm:bulletEnabled val="1"/>
        </dgm:presLayoutVars>
      </dgm:prSet>
      <dgm:spPr/>
    </dgm:pt>
  </dgm:ptLst>
  <dgm:cxnLst>
    <dgm:cxn modelId="{BE39F42A-C06C-42C5-BDEC-FECE53B4CAF3}" srcId="{41901D45-6836-4FC2-A49C-C63C4D943DDA}" destId="{BCE6F12C-F02A-40FE-8335-1905DC97F6A8}" srcOrd="2" destOrd="0" parTransId="{FC6D4DFF-B020-422B-93B1-2370A24AD1C2}" sibTransId="{4ABF84EB-ABE6-4D23-97C3-7BFC612B47E6}"/>
    <dgm:cxn modelId="{799033FA-2587-4CB8-AA02-1FC21F6DBD35}" type="presOf" srcId="{BD0500F3-AEA7-4781-9160-495DB443AD78}" destId="{6E4B02C1-CB5E-4680-93EC-5B038B651067}" srcOrd="0" destOrd="0" presId="urn:microsoft.com/office/officeart/2005/8/layout/list1"/>
    <dgm:cxn modelId="{05064788-2AEC-4F32-8E13-65C51DE6759E}" type="presOf" srcId="{4DBD0FF3-BC5D-4B9A-A50D-0497827B68BD}" destId="{765AA178-5A60-4871-93EB-E92A43A0BFAB}" srcOrd="1" destOrd="0" presId="urn:microsoft.com/office/officeart/2005/8/layout/list1"/>
    <dgm:cxn modelId="{3927530F-E630-45C3-A5DC-77729644424B}" srcId="{41901D45-6836-4FC2-A49C-C63C4D943DDA}" destId="{4DBD0FF3-BC5D-4B9A-A50D-0497827B68BD}" srcOrd="8" destOrd="0" parTransId="{551D912E-6EA1-4EE2-BE55-BF7291F1620F}" sibTransId="{D13DC15B-07E9-4181-B905-0F07A0A37B71}"/>
    <dgm:cxn modelId="{A36B5624-FB3C-4AFD-A189-717B637BB071}" type="presOf" srcId="{A13BA809-A17A-408E-A266-9FAB58831693}" destId="{1F1E888E-D69C-4A8A-96F4-8FC2B86F11CA}" srcOrd="1" destOrd="0" presId="urn:microsoft.com/office/officeart/2005/8/layout/list1"/>
    <dgm:cxn modelId="{BB132612-0AB5-4D2E-A9BA-D13BEBCE03EE}" srcId="{41901D45-6836-4FC2-A49C-C63C4D943DDA}" destId="{061A5FE1-52A7-4761-918A-92616D717DF1}" srcOrd="9" destOrd="0" parTransId="{18030EAA-6C75-41A8-96FB-D41D04266A21}" sibTransId="{38C22076-A0EE-4A92-9F1C-20406488EB2A}"/>
    <dgm:cxn modelId="{D60EEBE9-9539-4A7D-94A2-B612CC5DD934}" type="presOf" srcId="{5038CB8D-D6CC-4BB9-92B8-CE9F43FFC70B}" destId="{4E534777-F114-4F68-8F78-EBA3B1D9F284}" srcOrd="1" destOrd="0" presId="urn:microsoft.com/office/officeart/2005/8/layout/list1"/>
    <dgm:cxn modelId="{8772FD6D-4DF3-4DC1-8EBF-4BEA7CBAB27C}" type="presOf" srcId="{385C8065-1B23-4CDB-AADC-769944D6F87D}" destId="{7A72FA0E-227E-452B-9039-E3AFFC4A7E36}" srcOrd="1" destOrd="0" presId="urn:microsoft.com/office/officeart/2005/8/layout/list1"/>
    <dgm:cxn modelId="{0B01185C-153F-44D3-A59C-D31E1E58DC45}" type="presOf" srcId="{5038CB8D-D6CC-4BB9-92B8-CE9F43FFC70B}" destId="{E9034917-A924-49A9-9977-2510F5EF303B}" srcOrd="0" destOrd="0" presId="urn:microsoft.com/office/officeart/2005/8/layout/list1"/>
    <dgm:cxn modelId="{2A15404D-D8F4-4E05-A464-DEFA0A0A24A9}" type="presOf" srcId="{385C8065-1B23-4CDB-AADC-769944D6F87D}" destId="{68940984-AFE1-4FC2-A09A-5BA5EFBA5E65}" srcOrd="0" destOrd="0" presId="urn:microsoft.com/office/officeart/2005/8/layout/list1"/>
    <dgm:cxn modelId="{30A67066-4EA1-434B-B3AB-E8DF3B034303}" type="presOf" srcId="{A13BA809-A17A-408E-A266-9FAB58831693}" destId="{4BCDE0DF-8FAF-48DF-82FD-E3C8D1945CC5}" srcOrd="0" destOrd="0" presId="urn:microsoft.com/office/officeart/2005/8/layout/list1"/>
    <dgm:cxn modelId="{AC914654-5CAB-4DD3-9FD5-88FAA30FB921}" type="presOf" srcId="{061A5FE1-52A7-4761-918A-92616D717DF1}" destId="{B4B0E990-C94B-48B0-B7D0-A1D7F469BD55}" srcOrd="1" destOrd="0" presId="urn:microsoft.com/office/officeart/2005/8/layout/list1"/>
    <dgm:cxn modelId="{ABEFBADC-2EF5-4154-885D-6E17AE0B8CD9}" type="presOf" srcId="{061A5FE1-52A7-4761-918A-92616D717DF1}" destId="{DCFD14D4-7D7D-42A9-A3F1-E4E71CD228CC}" srcOrd="0" destOrd="0" presId="urn:microsoft.com/office/officeart/2005/8/layout/list1"/>
    <dgm:cxn modelId="{F7060148-08F5-43AD-9F95-1F49E126400E}" srcId="{41901D45-6836-4FC2-A49C-C63C4D943DDA}" destId="{30B298D0-E97F-4014-8EF1-2E238B2A7FE5}" srcOrd="3" destOrd="0" parTransId="{6500579F-8421-413C-8092-AE2A32EF7F3B}" sibTransId="{5CEECE22-1A3B-4635-BA6F-058BB35FACC0}"/>
    <dgm:cxn modelId="{421C51DA-FD77-40A6-8B66-67E693F7B440}" type="presOf" srcId="{8C7F9760-8247-43FF-948A-93A87F748E4A}" destId="{CEFDBD57-24E3-4562-83AB-5EB61A8363EA}" srcOrd="0" destOrd="0" presId="urn:microsoft.com/office/officeart/2005/8/layout/list1"/>
    <dgm:cxn modelId="{2F963EDA-16E9-43FE-AE51-F75396C5F23D}" type="presOf" srcId="{30B298D0-E97F-4014-8EF1-2E238B2A7FE5}" destId="{3AA07696-E4EF-4A4B-8324-8D12728AE818}" srcOrd="1" destOrd="0" presId="urn:microsoft.com/office/officeart/2005/8/layout/list1"/>
    <dgm:cxn modelId="{1F799613-8CFB-4111-9C27-F64DBF76E0DD}" type="presOf" srcId="{0EAC31AC-80A8-410B-B633-17FFFF81698B}" destId="{3E7A238D-B820-4087-B2C8-D15501029761}" srcOrd="1" destOrd="0" presId="urn:microsoft.com/office/officeart/2005/8/layout/list1"/>
    <dgm:cxn modelId="{FF4013ED-054D-41D1-AFE6-75438F74481B}" srcId="{41901D45-6836-4FC2-A49C-C63C4D943DDA}" destId="{BD0500F3-AEA7-4781-9160-495DB443AD78}" srcOrd="7" destOrd="0" parTransId="{F05BED89-AE86-435C-AF7D-FBC683E1E605}" sibTransId="{FDA3CF38-EB4B-4B17-9E98-28035724F69E}"/>
    <dgm:cxn modelId="{C30891B1-1F74-4E4C-B1C6-E6CE65F0D94A}" type="presOf" srcId="{30B298D0-E97F-4014-8EF1-2E238B2A7FE5}" destId="{58D69BD6-9B91-4EBB-B188-9CE5BA7BB320}" srcOrd="0" destOrd="0" presId="urn:microsoft.com/office/officeart/2005/8/layout/list1"/>
    <dgm:cxn modelId="{5906D6ED-1425-4C1C-BC23-B8109179D5A3}" srcId="{41901D45-6836-4FC2-A49C-C63C4D943DDA}" destId="{8C7F9760-8247-43FF-948A-93A87F748E4A}" srcOrd="4" destOrd="0" parTransId="{3D01DE7F-1EE7-4721-B2CB-29842AC21C7E}" sibTransId="{919CFBFA-1D8D-408B-B24E-158A8EE108DE}"/>
    <dgm:cxn modelId="{0C71A4A2-88E7-4AFC-9EF7-14601B8AEE9C}" srcId="{41901D45-6836-4FC2-A49C-C63C4D943DDA}" destId="{0EAC31AC-80A8-410B-B633-17FFFF81698B}" srcOrd="1" destOrd="0" parTransId="{26D9EC8F-1738-4163-A5EB-CC26E1153E89}" sibTransId="{A69647CD-B8F4-4CAB-A914-63D2798D9E56}"/>
    <dgm:cxn modelId="{BBF5AB4A-546E-4064-B19C-1DB9A7AC601D}" type="presOf" srcId="{8C7F9760-8247-43FF-948A-93A87F748E4A}" destId="{B463F278-2346-46BA-8B31-C1B7A27F97E9}" srcOrd="1" destOrd="0" presId="urn:microsoft.com/office/officeart/2005/8/layout/list1"/>
    <dgm:cxn modelId="{E07ADE19-DD5B-4B23-BDCF-F84EBC679656}" type="presOf" srcId="{4DBD0FF3-BC5D-4B9A-A50D-0497827B68BD}" destId="{25BB23A3-4EF6-41D7-836D-2AE26FC03662}" srcOrd="0" destOrd="0" presId="urn:microsoft.com/office/officeart/2005/8/layout/list1"/>
    <dgm:cxn modelId="{CB79E6EF-B4B5-4182-BEFE-C2170ECAEE48}" srcId="{41901D45-6836-4FC2-A49C-C63C4D943DDA}" destId="{5038CB8D-D6CC-4BB9-92B8-CE9F43FFC70B}" srcOrd="5" destOrd="0" parTransId="{0745B3CD-1F16-48A9-9099-91B6AAE7BB31}" sibTransId="{1D0F6617-A8BB-41DB-AE93-0099D29B545C}"/>
    <dgm:cxn modelId="{6C0311F2-4ED6-4A8B-82D3-B82BE1D7864E}" type="presOf" srcId="{BD0500F3-AEA7-4781-9160-495DB443AD78}" destId="{3779A08D-B20D-4BC7-B112-79D751DA45E1}" srcOrd="1" destOrd="0" presId="urn:microsoft.com/office/officeart/2005/8/layout/list1"/>
    <dgm:cxn modelId="{A08E035B-2E2A-4C26-A5EB-23DCEEB11FAA}" type="presOf" srcId="{41901D45-6836-4FC2-A49C-C63C4D943DDA}" destId="{46425A07-8E43-4956-B32B-1511A4BF2783}" srcOrd="0" destOrd="0" presId="urn:microsoft.com/office/officeart/2005/8/layout/list1"/>
    <dgm:cxn modelId="{9103B3A0-8E86-48CE-952B-EB04AC85E3E5}" type="presOf" srcId="{0EAC31AC-80A8-410B-B633-17FFFF81698B}" destId="{C41C7830-58AB-4C32-B386-C5132AD1B1B7}" srcOrd="0" destOrd="0" presId="urn:microsoft.com/office/officeart/2005/8/layout/list1"/>
    <dgm:cxn modelId="{F0DCC851-394D-49C1-887A-B3274AC4ECF4}" srcId="{41901D45-6836-4FC2-A49C-C63C4D943DDA}" destId="{385C8065-1B23-4CDB-AADC-769944D6F87D}" srcOrd="0" destOrd="0" parTransId="{6C4CF9CA-CA66-48CE-BE0E-F4D2055BB2E6}" sibTransId="{D969EA4D-F280-471C-B238-5862A95A2296}"/>
    <dgm:cxn modelId="{D2603149-A142-45A9-8358-2A20122D95F4}" type="presOf" srcId="{BCE6F12C-F02A-40FE-8335-1905DC97F6A8}" destId="{A76081A1-4847-48AC-8D1D-A47111AFEC93}" srcOrd="1" destOrd="0" presId="urn:microsoft.com/office/officeart/2005/8/layout/list1"/>
    <dgm:cxn modelId="{E5F5907D-77EE-4AAD-B0D8-7C2026A61662}" type="presOf" srcId="{BCE6F12C-F02A-40FE-8335-1905DC97F6A8}" destId="{35AFC8CA-F938-4B15-B964-F1658D46CCD7}" srcOrd="0" destOrd="0" presId="urn:microsoft.com/office/officeart/2005/8/layout/list1"/>
    <dgm:cxn modelId="{2D409D4D-8E56-442F-B289-4E3EE50F22A6}" srcId="{41901D45-6836-4FC2-A49C-C63C4D943DDA}" destId="{A13BA809-A17A-408E-A266-9FAB58831693}" srcOrd="6" destOrd="0" parTransId="{BE6CEEB8-A79D-4B6F-839F-4BBEE5ED5F52}" sibTransId="{BA91DB2A-2533-4869-A069-EC98705A3620}"/>
    <dgm:cxn modelId="{B70C8A47-B7BF-4968-805A-920E591B5E2D}" type="presParOf" srcId="{46425A07-8E43-4956-B32B-1511A4BF2783}" destId="{C91ADF4F-E4DB-4DC2-8B48-FC62B0DA56C9}" srcOrd="0" destOrd="0" presId="urn:microsoft.com/office/officeart/2005/8/layout/list1"/>
    <dgm:cxn modelId="{C0E9C53C-5A32-4D20-A8EE-ADADB84E197F}" type="presParOf" srcId="{C91ADF4F-E4DB-4DC2-8B48-FC62B0DA56C9}" destId="{68940984-AFE1-4FC2-A09A-5BA5EFBA5E65}" srcOrd="0" destOrd="0" presId="urn:microsoft.com/office/officeart/2005/8/layout/list1"/>
    <dgm:cxn modelId="{EDC5E71F-72D0-443B-8046-B0FAE40A2591}" type="presParOf" srcId="{C91ADF4F-E4DB-4DC2-8B48-FC62B0DA56C9}" destId="{7A72FA0E-227E-452B-9039-E3AFFC4A7E36}" srcOrd="1" destOrd="0" presId="urn:microsoft.com/office/officeart/2005/8/layout/list1"/>
    <dgm:cxn modelId="{D58207DA-2252-4063-8A0C-9885324A77D8}" type="presParOf" srcId="{46425A07-8E43-4956-B32B-1511A4BF2783}" destId="{7F7478C7-37E3-4141-BF56-FB5A63D68E87}" srcOrd="1" destOrd="0" presId="urn:microsoft.com/office/officeart/2005/8/layout/list1"/>
    <dgm:cxn modelId="{75700F6A-9099-4606-B499-0A94FEBEE670}" type="presParOf" srcId="{46425A07-8E43-4956-B32B-1511A4BF2783}" destId="{36604FF1-057C-494E-9DD9-70FEA2BC39F1}" srcOrd="2" destOrd="0" presId="urn:microsoft.com/office/officeart/2005/8/layout/list1"/>
    <dgm:cxn modelId="{3C19D1F8-BF1F-4856-B805-D027E3A31FFF}" type="presParOf" srcId="{46425A07-8E43-4956-B32B-1511A4BF2783}" destId="{9C735C02-16F6-4F22-A140-FE10A4E2297E}" srcOrd="3" destOrd="0" presId="urn:microsoft.com/office/officeart/2005/8/layout/list1"/>
    <dgm:cxn modelId="{43C86CFA-61B0-4791-89AA-F2ED72BBA6F8}" type="presParOf" srcId="{46425A07-8E43-4956-B32B-1511A4BF2783}" destId="{06787547-308F-45F4-BCCD-3D10FE8F58EA}" srcOrd="4" destOrd="0" presId="urn:microsoft.com/office/officeart/2005/8/layout/list1"/>
    <dgm:cxn modelId="{A3214D7F-DB10-4F67-B9B5-2658F016DB4F}" type="presParOf" srcId="{06787547-308F-45F4-BCCD-3D10FE8F58EA}" destId="{C41C7830-58AB-4C32-B386-C5132AD1B1B7}" srcOrd="0" destOrd="0" presId="urn:microsoft.com/office/officeart/2005/8/layout/list1"/>
    <dgm:cxn modelId="{DE2AE9E2-CDA7-4BDB-A980-19360FE2AAE8}" type="presParOf" srcId="{06787547-308F-45F4-BCCD-3D10FE8F58EA}" destId="{3E7A238D-B820-4087-B2C8-D15501029761}" srcOrd="1" destOrd="0" presId="urn:microsoft.com/office/officeart/2005/8/layout/list1"/>
    <dgm:cxn modelId="{4B59DD53-8B87-46F6-BA98-16ABB99FAD1D}" type="presParOf" srcId="{46425A07-8E43-4956-B32B-1511A4BF2783}" destId="{D9639330-199B-46CD-BCE9-841B39CD5DF6}" srcOrd="5" destOrd="0" presId="urn:microsoft.com/office/officeart/2005/8/layout/list1"/>
    <dgm:cxn modelId="{5552ACCE-9549-4BB9-B151-6BDC0F72AB2E}" type="presParOf" srcId="{46425A07-8E43-4956-B32B-1511A4BF2783}" destId="{32ECA4A9-D9E9-4D3D-BC43-7FC48B826CFA}" srcOrd="6" destOrd="0" presId="urn:microsoft.com/office/officeart/2005/8/layout/list1"/>
    <dgm:cxn modelId="{E9E78C06-2C3F-4F4F-9C4A-575C37D74039}" type="presParOf" srcId="{46425A07-8E43-4956-B32B-1511A4BF2783}" destId="{7FD2B7F3-CC38-4258-8E7C-2453881DED10}" srcOrd="7" destOrd="0" presId="urn:microsoft.com/office/officeart/2005/8/layout/list1"/>
    <dgm:cxn modelId="{F3A90DC8-6F5B-435C-B671-8208077F5BA6}" type="presParOf" srcId="{46425A07-8E43-4956-B32B-1511A4BF2783}" destId="{36AACCE5-CB12-41CB-9473-0EC2D9C57FCF}" srcOrd="8" destOrd="0" presId="urn:microsoft.com/office/officeart/2005/8/layout/list1"/>
    <dgm:cxn modelId="{BFB73C00-6313-402A-B298-43007E0522D2}" type="presParOf" srcId="{36AACCE5-CB12-41CB-9473-0EC2D9C57FCF}" destId="{35AFC8CA-F938-4B15-B964-F1658D46CCD7}" srcOrd="0" destOrd="0" presId="urn:microsoft.com/office/officeart/2005/8/layout/list1"/>
    <dgm:cxn modelId="{C76868BC-B1EF-4826-B64A-6B115787C883}" type="presParOf" srcId="{36AACCE5-CB12-41CB-9473-0EC2D9C57FCF}" destId="{A76081A1-4847-48AC-8D1D-A47111AFEC93}" srcOrd="1" destOrd="0" presId="urn:microsoft.com/office/officeart/2005/8/layout/list1"/>
    <dgm:cxn modelId="{A98279E9-2C87-48F7-A624-8D56C379B09D}" type="presParOf" srcId="{46425A07-8E43-4956-B32B-1511A4BF2783}" destId="{7DEDFC76-6ADE-42EE-8232-2D6C32F7BF8D}" srcOrd="9" destOrd="0" presId="urn:microsoft.com/office/officeart/2005/8/layout/list1"/>
    <dgm:cxn modelId="{9DA45BD5-04A0-4780-9297-3762E340833C}" type="presParOf" srcId="{46425A07-8E43-4956-B32B-1511A4BF2783}" destId="{1457F89A-2907-464C-9ACF-B7C63594065E}" srcOrd="10" destOrd="0" presId="urn:microsoft.com/office/officeart/2005/8/layout/list1"/>
    <dgm:cxn modelId="{DFCF0616-1683-4CF2-94D2-7EB5C7E62918}" type="presParOf" srcId="{46425A07-8E43-4956-B32B-1511A4BF2783}" destId="{F483BF52-7DC7-4D85-8C58-3241D65E387B}" srcOrd="11" destOrd="0" presId="urn:microsoft.com/office/officeart/2005/8/layout/list1"/>
    <dgm:cxn modelId="{4FB1D9DE-CCEC-447C-BECE-6ED8B1FA7BBA}" type="presParOf" srcId="{46425A07-8E43-4956-B32B-1511A4BF2783}" destId="{BC2BF5F3-46D1-44D0-AAF6-E63F4D465491}" srcOrd="12" destOrd="0" presId="urn:microsoft.com/office/officeart/2005/8/layout/list1"/>
    <dgm:cxn modelId="{85F5E026-69DB-469A-B9ED-EB780E84F71A}" type="presParOf" srcId="{BC2BF5F3-46D1-44D0-AAF6-E63F4D465491}" destId="{58D69BD6-9B91-4EBB-B188-9CE5BA7BB320}" srcOrd="0" destOrd="0" presId="urn:microsoft.com/office/officeart/2005/8/layout/list1"/>
    <dgm:cxn modelId="{94B055CE-83DF-4EB9-B4E8-726FE9EC868C}" type="presParOf" srcId="{BC2BF5F3-46D1-44D0-AAF6-E63F4D465491}" destId="{3AA07696-E4EF-4A4B-8324-8D12728AE818}" srcOrd="1" destOrd="0" presId="urn:microsoft.com/office/officeart/2005/8/layout/list1"/>
    <dgm:cxn modelId="{B76E117D-CE0E-47B7-BAF3-2B13E6E63131}" type="presParOf" srcId="{46425A07-8E43-4956-B32B-1511A4BF2783}" destId="{F8817669-B078-4603-A380-FC45641F94BC}" srcOrd="13" destOrd="0" presId="urn:microsoft.com/office/officeart/2005/8/layout/list1"/>
    <dgm:cxn modelId="{43A495AB-6ED5-41E7-8140-0CBA382F1CC6}" type="presParOf" srcId="{46425A07-8E43-4956-B32B-1511A4BF2783}" destId="{1A4BFFD1-BBDA-459E-8851-F935C152046C}" srcOrd="14" destOrd="0" presId="urn:microsoft.com/office/officeart/2005/8/layout/list1"/>
    <dgm:cxn modelId="{AD2DE1F3-EB4C-41CD-BE74-34CB5DE4223D}" type="presParOf" srcId="{46425A07-8E43-4956-B32B-1511A4BF2783}" destId="{7D9EEBB9-DD1E-4A61-B15F-F1FEB622ECC6}" srcOrd="15" destOrd="0" presId="urn:microsoft.com/office/officeart/2005/8/layout/list1"/>
    <dgm:cxn modelId="{E98FF85A-E8AF-4A07-9509-0E55BDE051A5}" type="presParOf" srcId="{46425A07-8E43-4956-B32B-1511A4BF2783}" destId="{D3FF57FE-B7FD-434B-9645-90310F18D3F4}" srcOrd="16" destOrd="0" presId="urn:microsoft.com/office/officeart/2005/8/layout/list1"/>
    <dgm:cxn modelId="{761D8E8E-36A6-479C-8964-1AF37C9082B8}" type="presParOf" srcId="{D3FF57FE-B7FD-434B-9645-90310F18D3F4}" destId="{CEFDBD57-24E3-4562-83AB-5EB61A8363EA}" srcOrd="0" destOrd="0" presId="urn:microsoft.com/office/officeart/2005/8/layout/list1"/>
    <dgm:cxn modelId="{EA410351-AD63-44D0-8785-8EEEC4214A82}" type="presParOf" srcId="{D3FF57FE-B7FD-434B-9645-90310F18D3F4}" destId="{B463F278-2346-46BA-8B31-C1B7A27F97E9}" srcOrd="1" destOrd="0" presId="urn:microsoft.com/office/officeart/2005/8/layout/list1"/>
    <dgm:cxn modelId="{62A25EC9-DAEA-4266-BE71-675CB8ECC243}" type="presParOf" srcId="{46425A07-8E43-4956-B32B-1511A4BF2783}" destId="{47D77050-A6D7-4A8F-B201-365E6AE12D62}" srcOrd="17" destOrd="0" presId="urn:microsoft.com/office/officeart/2005/8/layout/list1"/>
    <dgm:cxn modelId="{9DFEA176-651A-439A-960A-FCC5326028CA}" type="presParOf" srcId="{46425A07-8E43-4956-B32B-1511A4BF2783}" destId="{63EE37A7-4A1E-49AD-A7C0-D5861A6B73DC}" srcOrd="18" destOrd="0" presId="urn:microsoft.com/office/officeart/2005/8/layout/list1"/>
    <dgm:cxn modelId="{C3566C8E-A15C-4DED-AC1D-18F7A838730B}" type="presParOf" srcId="{46425A07-8E43-4956-B32B-1511A4BF2783}" destId="{70A33F9C-6A9A-48F8-9DBA-14EC5C347844}" srcOrd="19" destOrd="0" presId="urn:microsoft.com/office/officeart/2005/8/layout/list1"/>
    <dgm:cxn modelId="{5D47A536-3A7E-44C9-A324-BA58FB21DF92}" type="presParOf" srcId="{46425A07-8E43-4956-B32B-1511A4BF2783}" destId="{5F68F1FA-AE5E-4EA1-9FF8-AD2A4F4471FA}" srcOrd="20" destOrd="0" presId="urn:microsoft.com/office/officeart/2005/8/layout/list1"/>
    <dgm:cxn modelId="{C92588D5-96CD-4130-A05B-179EB11E6F4B}" type="presParOf" srcId="{5F68F1FA-AE5E-4EA1-9FF8-AD2A4F4471FA}" destId="{E9034917-A924-49A9-9977-2510F5EF303B}" srcOrd="0" destOrd="0" presId="urn:microsoft.com/office/officeart/2005/8/layout/list1"/>
    <dgm:cxn modelId="{83A0A796-BAE9-4CE6-A6FF-1FB968AEF04B}" type="presParOf" srcId="{5F68F1FA-AE5E-4EA1-9FF8-AD2A4F4471FA}" destId="{4E534777-F114-4F68-8F78-EBA3B1D9F284}" srcOrd="1" destOrd="0" presId="urn:microsoft.com/office/officeart/2005/8/layout/list1"/>
    <dgm:cxn modelId="{E57BB398-B5E1-4575-A567-0AA5C71BFD0B}" type="presParOf" srcId="{46425A07-8E43-4956-B32B-1511A4BF2783}" destId="{7D47F026-F1B1-4A26-8F2A-8347E23B2A66}" srcOrd="21" destOrd="0" presId="urn:microsoft.com/office/officeart/2005/8/layout/list1"/>
    <dgm:cxn modelId="{51AABABE-6D6B-4CD4-BF42-B2F75FF44D02}" type="presParOf" srcId="{46425A07-8E43-4956-B32B-1511A4BF2783}" destId="{1DF77C28-9FC6-4E9F-8C97-63D0D43906FF}" srcOrd="22" destOrd="0" presId="urn:microsoft.com/office/officeart/2005/8/layout/list1"/>
    <dgm:cxn modelId="{E4D9EB06-23D6-4873-A9C6-C896A915BD2C}" type="presParOf" srcId="{46425A07-8E43-4956-B32B-1511A4BF2783}" destId="{C1A913A3-C27C-46CF-817D-CD4074D9D3A7}" srcOrd="23" destOrd="0" presId="urn:microsoft.com/office/officeart/2005/8/layout/list1"/>
    <dgm:cxn modelId="{D4D752D4-9677-4ABF-8F7F-4D476FC3A695}" type="presParOf" srcId="{46425A07-8E43-4956-B32B-1511A4BF2783}" destId="{C0CA0EA4-3F43-4597-A207-096CD1239D1E}" srcOrd="24" destOrd="0" presId="urn:microsoft.com/office/officeart/2005/8/layout/list1"/>
    <dgm:cxn modelId="{1DE9FAB9-8BEB-41A6-A3DC-1E1D40BBB22F}" type="presParOf" srcId="{C0CA0EA4-3F43-4597-A207-096CD1239D1E}" destId="{4BCDE0DF-8FAF-48DF-82FD-E3C8D1945CC5}" srcOrd="0" destOrd="0" presId="urn:microsoft.com/office/officeart/2005/8/layout/list1"/>
    <dgm:cxn modelId="{CB0DE1DD-768A-46CC-8E96-152F7D0701C4}" type="presParOf" srcId="{C0CA0EA4-3F43-4597-A207-096CD1239D1E}" destId="{1F1E888E-D69C-4A8A-96F4-8FC2B86F11CA}" srcOrd="1" destOrd="0" presId="urn:microsoft.com/office/officeart/2005/8/layout/list1"/>
    <dgm:cxn modelId="{9BAF8B26-AA24-45A5-AABA-DC2041D20D0A}" type="presParOf" srcId="{46425A07-8E43-4956-B32B-1511A4BF2783}" destId="{4B721C3E-3810-40CA-877C-000C1A38757B}" srcOrd="25" destOrd="0" presId="urn:microsoft.com/office/officeart/2005/8/layout/list1"/>
    <dgm:cxn modelId="{A7AD7573-32E1-421C-A5A4-D5F883E32F4F}" type="presParOf" srcId="{46425A07-8E43-4956-B32B-1511A4BF2783}" destId="{679E378E-D147-4213-8D4D-70A8A43EA829}" srcOrd="26" destOrd="0" presId="urn:microsoft.com/office/officeart/2005/8/layout/list1"/>
    <dgm:cxn modelId="{8A5D937A-1E61-4243-B066-94410E2EF258}" type="presParOf" srcId="{46425A07-8E43-4956-B32B-1511A4BF2783}" destId="{9562EFAA-F729-4DE8-98CC-BE90CBF50813}" srcOrd="27" destOrd="0" presId="urn:microsoft.com/office/officeart/2005/8/layout/list1"/>
    <dgm:cxn modelId="{3B3B1AF5-05A7-449A-8836-C45936123D76}" type="presParOf" srcId="{46425A07-8E43-4956-B32B-1511A4BF2783}" destId="{79504818-D20E-4CE2-8D9E-D95574BF8FF3}" srcOrd="28" destOrd="0" presId="urn:microsoft.com/office/officeart/2005/8/layout/list1"/>
    <dgm:cxn modelId="{CADECE2A-07CF-4E97-9792-6CC9DF5C6ABC}" type="presParOf" srcId="{79504818-D20E-4CE2-8D9E-D95574BF8FF3}" destId="{6E4B02C1-CB5E-4680-93EC-5B038B651067}" srcOrd="0" destOrd="0" presId="urn:microsoft.com/office/officeart/2005/8/layout/list1"/>
    <dgm:cxn modelId="{CA4AE214-FE43-4D18-B237-ACA6397973AE}" type="presParOf" srcId="{79504818-D20E-4CE2-8D9E-D95574BF8FF3}" destId="{3779A08D-B20D-4BC7-B112-79D751DA45E1}" srcOrd="1" destOrd="0" presId="urn:microsoft.com/office/officeart/2005/8/layout/list1"/>
    <dgm:cxn modelId="{92F5B81D-7D4A-476C-8D8C-12CB0D44943E}" type="presParOf" srcId="{46425A07-8E43-4956-B32B-1511A4BF2783}" destId="{8837548C-D0FA-4062-8B61-4141C0845944}" srcOrd="29" destOrd="0" presId="urn:microsoft.com/office/officeart/2005/8/layout/list1"/>
    <dgm:cxn modelId="{F0413A07-A207-4F22-A072-BBB14E082098}" type="presParOf" srcId="{46425A07-8E43-4956-B32B-1511A4BF2783}" destId="{550EAB6C-DD04-4B45-8CFE-30C93E7B505D}" srcOrd="30" destOrd="0" presId="urn:microsoft.com/office/officeart/2005/8/layout/list1"/>
    <dgm:cxn modelId="{1EEC7D08-CB95-4F81-ABCD-D1768DB694F4}" type="presParOf" srcId="{46425A07-8E43-4956-B32B-1511A4BF2783}" destId="{3594F155-D159-47C0-B787-A2CCD9F460B1}" srcOrd="31" destOrd="0" presId="urn:microsoft.com/office/officeart/2005/8/layout/list1"/>
    <dgm:cxn modelId="{892E3798-D8B3-4B5D-8E2D-19DEA2DA437B}" type="presParOf" srcId="{46425A07-8E43-4956-B32B-1511A4BF2783}" destId="{0FDF5E52-27BA-4364-859C-C7A67706D235}" srcOrd="32" destOrd="0" presId="urn:microsoft.com/office/officeart/2005/8/layout/list1"/>
    <dgm:cxn modelId="{57090598-C43A-4CE6-BCC9-A5A1579910EB}" type="presParOf" srcId="{0FDF5E52-27BA-4364-859C-C7A67706D235}" destId="{25BB23A3-4EF6-41D7-836D-2AE26FC03662}" srcOrd="0" destOrd="0" presId="urn:microsoft.com/office/officeart/2005/8/layout/list1"/>
    <dgm:cxn modelId="{6B0C97D7-4AA3-4D80-83E1-7876A99D53C4}" type="presParOf" srcId="{0FDF5E52-27BA-4364-859C-C7A67706D235}" destId="{765AA178-5A60-4871-93EB-E92A43A0BFAB}" srcOrd="1" destOrd="0" presId="urn:microsoft.com/office/officeart/2005/8/layout/list1"/>
    <dgm:cxn modelId="{0B9E8943-C5D2-44E9-9AF2-497F94709F34}" type="presParOf" srcId="{46425A07-8E43-4956-B32B-1511A4BF2783}" destId="{1AA31AAA-9FCE-4AB5-86EF-54A822E21010}" srcOrd="33" destOrd="0" presId="urn:microsoft.com/office/officeart/2005/8/layout/list1"/>
    <dgm:cxn modelId="{E4E80657-C2FD-4F86-B2D7-3603AA0F1392}" type="presParOf" srcId="{46425A07-8E43-4956-B32B-1511A4BF2783}" destId="{5A9514BC-8B27-48B2-935D-3903C36F7F98}" srcOrd="34" destOrd="0" presId="urn:microsoft.com/office/officeart/2005/8/layout/list1"/>
    <dgm:cxn modelId="{713A4FC3-E005-4760-AAF0-494ADC5EF474}" type="presParOf" srcId="{46425A07-8E43-4956-B32B-1511A4BF2783}" destId="{83700D54-DDA5-4E6B-B559-28C2C8A44F89}" srcOrd="35" destOrd="0" presId="urn:microsoft.com/office/officeart/2005/8/layout/list1"/>
    <dgm:cxn modelId="{D86A2158-4EF6-4AD1-89AD-FEA78B1F3D04}" type="presParOf" srcId="{46425A07-8E43-4956-B32B-1511A4BF2783}" destId="{9D800DC5-B62F-4CF2-9C92-812E5EE0B753}" srcOrd="36" destOrd="0" presId="urn:microsoft.com/office/officeart/2005/8/layout/list1"/>
    <dgm:cxn modelId="{440AAD31-4671-4EED-8349-7EC2A860748C}" type="presParOf" srcId="{9D800DC5-B62F-4CF2-9C92-812E5EE0B753}" destId="{DCFD14D4-7D7D-42A9-A3F1-E4E71CD228CC}" srcOrd="0" destOrd="0" presId="urn:microsoft.com/office/officeart/2005/8/layout/list1"/>
    <dgm:cxn modelId="{23B39012-65B8-413B-B001-075B9DBC576B}" type="presParOf" srcId="{9D800DC5-B62F-4CF2-9C92-812E5EE0B753}" destId="{B4B0E990-C94B-48B0-B7D0-A1D7F469BD55}" srcOrd="1" destOrd="0" presId="urn:microsoft.com/office/officeart/2005/8/layout/list1"/>
    <dgm:cxn modelId="{C4CC12FC-2AC5-44A2-B78E-99DB5C8AE984}" type="presParOf" srcId="{46425A07-8E43-4956-B32B-1511A4BF2783}" destId="{51277F60-476D-4A10-9CF8-168B1F3AF0F9}" srcOrd="37" destOrd="0" presId="urn:microsoft.com/office/officeart/2005/8/layout/list1"/>
    <dgm:cxn modelId="{DB717C46-A34D-4170-B782-A879B61628A4}" type="presParOf" srcId="{46425A07-8E43-4956-B32B-1511A4BF2783}" destId="{01534259-466A-4781-85D1-84000FB18ED1}" srcOrd="3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04FF1-057C-494E-9DD9-70FEA2BC39F1}">
      <dsp:nvSpPr>
        <dsp:cNvPr id="0" name=""/>
        <dsp:cNvSpPr/>
      </dsp:nvSpPr>
      <dsp:spPr>
        <a:xfrm>
          <a:off x="0" y="33601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72FA0E-227E-452B-9039-E3AFFC4A7E36}">
      <dsp:nvSpPr>
        <dsp:cNvPr id="0" name=""/>
        <dsp:cNvSpPr/>
      </dsp:nvSpPr>
      <dsp:spPr>
        <a:xfrm>
          <a:off x="413773" y="217935"/>
          <a:ext cx="5744574"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Lack of understanding of the public cloud “</a:t>
          </a:r>
          <a:r>
            <a:rPr lang="en-US" sz="800" b="1" kern="1200" dirty="0" smtClean="0"/>
            <a:t>shared responsibility</a:t>
          </a:r>
          <a:r>
            <a:rPr lang="en-US" sz="800" kern="1200" dirty="0" smtClean="0"/>
            <a:t>” model</a:t>
          </a:r>
          <a:endParaRPr lang="en-US" sz="800" kern="1200" dirty="0"/>
        </a:p>
      </dsp:txBody>
      <dsp:txXfrm>
        <a:off x="425301" y="229463"/>
        <a:ext cx="5721518" cy="213104"/>
      </dsp:txXfrm>
    </dsp:sp>
    <dsp:sp modelId="{32ECA4A9-D9E9-4D3D-BC43-7FC48B826CFA}">
      <dsp:nvSpPr>
        <dsp:cNvPr id="0" name=""/>
        <dsp:cNvSpPr/>
      </dsp:nvSpPr>
      <dsp:spPr>
        <a:xfrm>
          <a:off x="0" y="69889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E7A238D-B820-4087-B2C8-D15501029761}">
      <dsp:nvSpPr>
        <dsp:cNvPr id="0" name=""/>
        <dsp:cNvSpPr/>
      </dsp:nvSpPr>
      <dsp:spPr>
        <a:xfrm>
          <a:off x="413773" y="58081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Lack of an </a:t>
          </a:r>
          <a:r>
            <a:rPr lang="en-US" sz="800" b="1" kern="1200" dirty="0" smtClean="0"/>
            <a:t>actionable scalable migration playbook</a:t>
          </a:r>
          <a:endParaRPr lang="en-US" sz="800" b="1" kern="1200" dirty="0"/>
        </a:p>
      </dsp:txBody>
      <dsp:txXfrm>
        <a:off x="425301" y="592343"/>
        <a:ext cx="5769773" cy="213104"/>
      </dsp:txXfrm>
    </dsp:sp>
    <dsp:sp modelId="{1457F89A-2907-464C-9ACF-B7C63594065E}">
      <dsp:nvSpPr>
        <dsp:cNvPr id="0" name=""/>
        <dsp:cNvSpPr/>
      </dsp:nvSpPr>
      <dsp:spPr>
        <a:xfrm>
          <a:off x="0" y="106177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76081A1-4847-48AC-8D1D-A47111AFEC93}">
      <dsp:nvSpPr>
        <dsp:cNvPr id="0" name=""/>
        <dsp:cNvSpPr/>
      </dsp:nvSpPr>
      <dsp:spPr>
        <a:xfrm>
          <a:off x="413773" y="94369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A </a:t>
          </a:r>
          <a:r>
            <a:rPr lang="en-US" sz="800" b="1" kern="1200" dirty="0" smtClean="0"/>
            <a:t>lack of skills </a:t>
          </a:r>
          <a:r>
            <a:rPr lang="en-US" sz="800" kern="1200" dirty="0" smtClean="0"/>
            <a:t>to operate workloads in the public cloud</a:t>
          </a:r>
          <a:endParaRPr lang="en-US" sz="800" kern="1200" dirty="0"/>
        </a:p>
      </dsp:txBody>
      <dsp:txXfrm>
        <a:off x="425301" y="955223"/>
        <a:ext cx="5769773" cy="213104"/>
      </dsp:txXfrm>
    </dsp:sp>
    <dsp:sp modelId="{1A4BFFD1-BBDA-459E-8851-F935C152046C}">
      <dsp:nvSpPr>
        <dsp:cNvPr id="0" name=""/>
        <dsp:cNvSpPr/>
      </dsp:nvSpPr>
      <dsp:spPr>
        <a:xfrm>
          <a:off x="0" y="1424654"/>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AA07696-E4EF-4A4B-8324-8D12728AE818}">
      <dsp:nvSpPr>
        <dsp:cNvPr id="0" name=""/>
        <dsp:cNvSpPr/>
      </dsp:nvSpPr>
      <dsp:spPr>
        <a:xfrm>
          <a:off x="413773" y="1306574"/>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Concerns around </a:t>
          </a:r>
          <a:r>
            <a:rPr lang="en-US" sz="800" b="1" kern="1200" dirty="0" smtClean="0"/>
            <a:t>data ownership and Security </a:t>
          </a:r>
          <a:endParaRPr lang="en-US" sz="800" b="1" kern="1200" dirty="0"/>
        </a:p>
      </dsp:txBody>
      <dsp:txXfrm>
        <a:off x="425301" y="1318102"/>
        <a:ext cx="5769773" cy="213104"/>
      </dsp:txXfrm>
    </dsp:sp>
    <dsp:sp modelId="{63EE37A7-4A1E-49AD-A7C0-D5861A6B73DC}">
      <dsp:nvSpPr>
        <dsp:cNvPr id="0" name=""/>
        <dsp:cNvSpPr/>
      </dsp:nvSpPr>
      <dsp:spPr>
        <a:xfrm>
          <a:off x="0" y="178753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463F278-2346-46BA-8B31-C1B7A27F97E9}">
      <dsp:nvSpPr>
        <dsp:cNvPr id="0" name=""/>
        <dsp:cNvSpPr/>
      </dsp:nvSpPr>
      <dsp:spPr>
        <a:xfrm>
          <a:off x="413773" y="166945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Not </a:t>
          </a:r>
          <a:r>
            <a:rPr lang="en-US" sz="800" b="1" kern="1200" dirty="0" smtClean="0"/>
            <a:t>fully understanding a FedRAMP </a:t>
          </a:r>
          <a:r>
            <a:rPr lang="en-US" sz="800" kern="1200" dirty="0" smtClean="0"/>
            <a:t>package </a:t>
          </a:r>
          <a:endParaRPr lang="en-US" sz="800" kern="1200" dirty="0"/>
        </a:p>
      </dsp:txBody>
      <dsp:txXfrm>
        <a:off x="425301" y="1680983"/>
        <a:ext cx="5769773" cy="213104"/>
      </dsp:txXfrm>
    </dsp:sp>
    <dsp:sp modelId="{1DF77C28-9FC6-4E9F-8C97-63D0D43906FF}">
      <dsp:nvSpPr>
        <dsp:cNvPr id="0" name=""/>
        <dsp:cNvSpPr/>
      </dsp:nvSpPr>
      <dsp:spPr>
        <a:xfrm>
          <a:off x="0" y="215041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534777-F114-4F68-8F78-EBA3B1D9F284}">
      <dsp:nvSpPr>
        <dsp:cNvPr id="0" name=""/>
        <dsp:cNvSpPr/>
      </dsp:nvSpPr>
      <dsp:spPr>
        <a:xfrm>
          <a:off x="413773" y="203233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Difficulties in making a </a:t>
          </a:r>
          <a:r>
            <a:rPr lang="en-US" sz="800" b="1" kern="1200" dirty="0" smtClean="0"/>
            <a:t>migration business case</a:t>
          </a:r>
          <a:endParaRPr lang="en-US" sz="800" kern="1200" dirty="0"/>
        </a:p>
      </dsp:txBody>
      <dsp:txXfrm>
        <a:off x="425301" y="2043863"/>
        <a:ext cx="5769773" cy="213104"/>
      </dsp:txXfrm>
    </dsp:sp>
    <dsp:sp modelId="{679E378E-D147-4213-8D4D-70A8A43EA829}">
      <dsp:nvSpPr>
        <dsp:cNvPr id="0" name=""/>
        <dsp:cNvSpPr/>
      </dsp:nvSpPr>
      <dsp:spPr>
        <a:xfrm>
          <a:off x="0" y="251329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1E888E-D69C-4A8A-96F4-8FC2B86F11CA}">
      <dsp:nvSpPr>
        <dsp:cNvPr id="0" name=""/>
        <dsp:cNvSpPr/>
      </dsp:nvSpPr>
      <dsp:spPr>
        <a:xfrm>
          <a:off x="413773" y="239521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Challenges in modernizing </a:t>
          </a:r>
          <a:r>
            <a:rPr lang="en-US" sz="800" b="1" kern="1200" dirty="0" smtClean="0"/>
            <a:t>service management processes and tools</a:t>
          </a:r>
          <a:r>
            <a:rPr lang="en-US" sz="800" kern="1200" dirty="0" smtClean="0"/>
            <a:t> to manage the public cloud</a:t>
          </a:r>
          <a:endParaRPr lang="en-US" sz="800" kern="1200" dirty="0"/>
        </a:p>
      </dsp:txBody>
      <dsp:txXfrm>
        <a:off x="425301" y="2406743"/>
        <a:ext cx="5769773" cy="213104"/>
      </dsp:txXfrm>
    </dsp:sp>
    <dsp:sp modelId="{550EAB6C-DD04-4B45-8CFE-30C93E7B505D}">
      <dsp:nvSpPr>
        <dsp:cNvPr id="0" name=""/>
        <dsp:cNvSpPr/>
      </dsp:nvSpPr>
      <dsp:spPr>
        <a:xfrm>
          <a:off x="0" y="287617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779A08D-B20D-4BC7-B112-79D751DA45E1}">
      <dsp:nvSpPr>
        <dsp:cNvPr id="0" name=""/>
        <dsp:cNvSpPr/>
      </dsp:nvSpPr>
      <dsp:spPr>
        <a:xfrm>
          <a:off x="413773" y="275809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Paying for </a:t>
          </a:r>
          <a:r>
            <a:rPr lang="en-US" sz="800" b="1" kern="1200" dirty="0" smtClean="0"/>
            <a:t>two environments </a:t>
          </a:r>
          <a:r>
            <a:rPr lang="en-US" sz="800" kern="1200" dirty="0" smtClean="0"/>
            <a:t>simultaneously</a:t>
          </a:r>
          <a:endParaRPr lang="en-US" sz="800" kern="1200" dirty="0"/>
        </a:p>
      </dsp:txBody>
      <dsp:txXfrm>
        <a:off x="425301" y="2769623"/>
        <a:ext cx="5769773" cy="213104"/>
      </dsp:txXfrm>
    </dsp:sp>
    <dsp:sp modelId="{5A9514BC-8B27-48B2-935D-3903C36F7F98}">
      <dsp:nvSpPr>
        <dsp:cNvPr id="0" name=""/>
        <dsp:cNvSpPr/>
      </dsp:nvSpPr>
      <dsp:spPr>
        <a:xfrm>
          <a:off x="0" y="323905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5AA178-5A60-4871-93EB-E92A43A0BFAB}">
      <dsp:nvSpPr>
        <dsp:cNvPr id="0" name=""/>
        <dsp:cNvSpPr/>
      </dsp:nvSpPr>
      <dsp:spPr>
        <a:xfrm>
          <a:off x="413773" y="3120974"/>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b="1" kern="1200" dirty="0" smtClean="0"/>
            <a:t>Inflexible </a:t>
          </a:r>
          <a:r>
            <a:rPr lang="en-US" sz="800" kern="1200" dirty="0" smtClean="0"/>
            <a:t>contracts </a:t>
          </a:r>
          <a:endParaRPr lang="en-US" sz="800" kern="1200" dirty="0"/>
        </a:p>
      </dsp:txBody>
      <dsp:txXfrm>
        <a:off x="425301" y="3132502"/>
        <a:ext cx="5769773" cy="213104"/>
      </dsp:txXfrm>
    </dsp:sp>
    <dsp:sp modelId="{01534259-466A-4781-85D1-84000FB18ED1}">
      <dsp:nvSpPr>
        <dsp:cNvPr id="0" name=""/>
        <dsp:cNvSpPr/>
      </dsp:nvSpPr>
      <dsp:spPr>
        <a:xfrm>
          <a:off x="0" y="3601935"/>
          <a:ext cx="8275470" cy="20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4B0E990-C94B-48B0-B7D0-A1D7F469BD55}">
      <dsp:nvSpPr>
        <dsp:cNvPr id="0" name=""/>
        <dsp:cNvSpPr/>
      </dsp:nvSpPr>
      <dsp:spPr>
        <a:xfrm>
          <a:off x="413773" y="3483855"/>
          <a:ext cx="5792829" cy="2361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8955" tIns="0" rIns="218955" bIns="0" numCol="1" spcCol="1270" anchor="ctr" anchorCtr="0">
          <a:noAutofit/>
        </a:bodyPr>
        <a:lstStyle/>
        <a:p>
          <a:pPr lvl="0" algn="l" defTabSz="355600">
            <a:lnSpc>
              <a:spcPct val="90000"/>
            </a:lnSpc>
            <a:spcBef>
              <a:spcPct val="0"/>
            </a:spcBef>
            <a:spcAft>
              <a:spcPct val="35000"/>
            </a:spcAft>
          </a:pPr>
          <a:r>
            <a:rPr lang="en-US" sz="800" kern="1200" dirty="0" smtClean="0"/>
            <a:t>Providing a </a:t>
          </a:r>
          <a:r>
            <a:rPr lang="en-US" sz="800" b="1" kern="1200" dirty="0" smtClean="0"/>
            <a:t>transparent invoice </a:t>
          </a:r>
          <a:r>
            <a:rPr lang="en-US" sz="800" kern="1200" dirty="0" smtClean="0"/>
            <a:t>for cloud services that tie back to </a:t>
          </a:r>
          <a:r>
            <a:rPr lang="en-US" sz="800" b="1" kern="1200" dirty="0" smtClean="0"/>
            <a:t>CLINS</a:t>
          </a:r>
          <a:endParaRPr lang="en-US" sz="800" kern="1200" dirty="0"/>
        </a:p>
      </dsp:txBody>
      <dsp:txXfrm>
        <a:off x="425301" y="3495383"/>
        <a:ext cx="5769773"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AU" dirty="0">
              <a:latin typeface="Arial" charset="0"/>
            </a:endParaRPr>
          </a:p>
        </p:txBody>
      </p:sp>
      <p:sp>
        <p:nvSpPr>
          <p:cNvPr id="3" name="Date Placeholder 2"/>
          <p:cNvSpPr>
            <a:spLocks noGrp="1"/>
          </p:cNvSpPr>
          <p:nvPr>
            <p:ph type="dt" sz="quarter" idx="1"/>
          </p:nvPr>
        </p:nvSpPr>
        <p:spPr>
          <a:xfrm>
            <a:off x="3976333" y="0"/>
            <a:ext cx="3041968" cy="466912"/>
          </a:xfrm>
          <a:prstGeom prst="rect">
            <a:avLst/>
          </a:prstGeom>
        </p:spPr>
        <p:txBody>
          <a:bodyPr vert="horz" lIns="93287" tIns="46644" rIns="93287" bIns="46644" rtlCol="0"/>
          <a:lstStyle>
            <a:lvl1pPr algn="r">
              <a:defRPr sz="1200"/>
            </a:lvl1pPr>
          </a:lstStyle>
          <a:p>
            <a:fld id="{21182114-0723-483B-B0DF-F02257D5B71C}" type="datetimeFigureOut">
              <a:rPr lang="en-AU" smtClean="0">
                <a:latin typeface="Arial" charset="0"/>
              </a:rPr>
              <a:t>13/07/2018</a:t>
            </a:fld>
            <a:endParaRPr lang="en-AU" dirty="0">
              <a:latin typeface="Arial" charset="0"/>
            </a:endParaRPr>
          </a:p>
        </p:txBody>
      </p:sp>
      <p:sp>
        <p:nvSpPr>
          <p:cNvPr id="4" name="Footer Placeholder 3"/>
          <p:cNvSpPr>
            <a:spLocks noGrp="1"/>
          </p:cNvSpPr>
          <p:nvPr>
            <p:ph type="ftr" sz="quarter" idx="2"/>
          </p:nvPr>
        </p:nvSpPr>
        <p:spPr>
          <a:xfrm>
            <a:off x="0" y="8839014"/>
            <a:ext cx="3041968" cy="466911"/>
          </a:xfrm>
          <a:prstGeom prst="rect">
            <a:avLst/>
          </a:prstGeom>
        </p:spPr>
        <p:txBody>
          <a:bodyPr vert="horz" lIns="93287" tIns="46644" rIns="93287" bIns="46644" rtlCol="0" anchor="b"/>
          <a:lstStyle>
            <a:lvl1pPr algn="l">
              <a:defRPr sz="1200"/>
            </a:lvl1pPr>
          </a:lstStyle>
          <a:p>
            <a:endParaRPr lang="en-AU" dirty="0">
              <a:latin typeface="Arial" charset="0"/>
            </a:endParaRPr>
          </a:p>
        </p:txBody>
      </p:sp>
      <p:sp>
        <p:nvSpPr>
          <p:cNvPr id="5" name="Slide Number Placeholder 4"/>
          <p:cNvSpPr>
            <a:spLocks noGrp="1"/>
          </p:cNvSpPr>
          <p:nvPr>
            <p:ph type="sldNum" sz="quarter" idx="3"/>
          </p:nvPr>
        </p:nvSpPr>
        <p:spPr>
          <a:xfrm>
            <a:off x="3976333" y="8839014"/>
            <a:ext cx="3041968" cy="466911"/>
          </a:xfrm>
          <a:prstGeom prst="rect">
            <a:avLst/>
          </a:prstGeom>
        </p:spPr>
        <p:txBody>
          <a:bodyPr vert="horz" lIns="93287" tIns="46644" rIns="93287" bIns="46644" rtlCol="0" anchor="b"/>
          <a:lstStyle>
            <a:lvl1pPr algn="r">
              <a:defRPr sz="1200"/>
            </a:lvl1pPr>
          </a:lstStyle>
          <a:p>
            <a:fld id="{CCD7C953-0308-481A-BFB6-EB2621A3B00E}" type="slidenum">
              <a:rPr lang="en-AU" smtClean="0">
                <a:latin typeface="Arial" charset="0"/>
              </a:rPr>
              <a:t>‹#›</a:t>
            </a:fld>
            <a:endParaRPr lang="en-AU" dirty="0">
              <a:latin typeface="Arial" charset="0"/>
            </a:endParaRPr>
          </a:p>
        </p:txBody>
      </p:sp>
    </p:spTree>
    <p:extLst>
      <p:ext uri="{BB962C8B-B14F-4D97-AF65-F5344CB8AC3E}">
        <p14:creationId xmlns:p14="http://schemas.microsoft.com/office/powerpoint/2010/main" val="1940298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b="0" i="0">
                <a:latin typeface="Arial" charset="0"/>
              </a:defRPr>
            </a:lvl1pPr>
          </a:lstStyle>
          <a:p>
            <a:endParaRPr lang="en-AU" dirty="0"/>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b="0" i="0">
                <a:latin typeface="Arial" charset="0"/>
              </a:defRPr>
            </a:lvl1pPr>
          </a:lstStyle>
          <a:p>
            <a:fld id="{7A6A88EB-A7E8-4D69-B7BE-E7076A0665D5}" type="datetimeFigureOut">
              <a:rPr lang="en-AU" smtClean="0"/>
              <a:pPr/>
              <a:t>13/07/2018</a:t>
            </a:fld>
            <a:endParaRPr lang="en-AU" dirty="0"/>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87" tIns="46644" rIns="93287" bIns="46644" rtlCol="0" anchor="ctr"/>
          <a:lstStyle/>
          <a:p>
            <a:endParaRPr lang="en-AU" dirty="0"/>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b="0" i="0">
                <a:latin typeface="Arial" charset="0"/>
              </a:defRPr>
            </a:lvl1pPr>
          </a:lstStyle>
          <a:p>
            <a:endParaRPr lang="en-AU" dirty="0"/>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b="0" i="0">
                <a:latin typeface="Arial" charset="0"/>
              </a:defRPr>
            </a:lvl1pPr>
          </a:lstStyle>
          <a:p>
            <a:fld id="{64D66A81-A51D-4D29-A7CD-0A3102253FC4}" type="slidenum">
              <a:rPr lang="en-AU" smtClean="0"/>
              <a:pPr/>
              <a:t>‹#›</a:t>
            </a:fld>
            <a:endParaRPr lang="en-AU" dirty="0"/>
          </a:p>
        </p:txBody>
      </p:sp>
    </p:spTree>
    <p:extLst>
      <p:ext uri="{BB962C8B-B14F-4D97-AF65-F5344CB8AC3E}">
        <p14:creationId xmlns:p14="http://schemas.microsoft.com/office/powerpoint/2010/main" val="162048555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charset="0"/>
        <a:ea typeface="+mn-ea"/>
        <a:cs typeface="+mn-cs"/>
      </a:defRPr>
    </a:lvl1pPr>
    <a:lvl2pPr marL="342900" algn="l" defTabSz="685800" rtl="0" eaLnBrk="1" latinLnBrk="0" hangingPunct="1">
      <a:defRPr sz="900" b="0" i="0" kern="1200">
        <a:solidFill>
          <a:schemeClr val="tx1"/>
        </a:solidFill>
        <a:latin typeface="Arial" charset="0"/>
        <a:ea typeface="+mn-ea"/>
        <a:cs typeface="+mn-cs"/>
      </a:defRPr>
    </a:lvl2pPr>
    <a:lvl3pPr marL="685800" algn="l" defTabSz="685800" rtl="0" eaLnBrk="1" latinLnBrk="0" hangingPunct="1">
      <a:defRPr sz="900" b="0" i="0" kern="1200">
        <a:solidFill>
          <a:schemeClr val="tx1"/>
        </a:solidFill>
        <a:latin typeface="Arial" charset="0"/>
        <a:ea typeface="+mn-ea"/>
        <a:cs typeface="+mn-cs"/>
      </a:defRPr>
    </a:lvl3pPr>
    <a:lvl4pPr marL="1028700" algn="l" defTabSz="685800" rtl="0" eaLnBrk="1" latinLnBrk="0" hangingPunct="1">
      <a:defRPr sz="900" b="0" i="0" kern="1200">
        <a:solidFill>
          <a:schemeClr val="tx1"/>
        </a:solidFill>
        <a:latin typeface="Arial" charset="0"/>
        <a:ea typeface="+mn-ea"/>
        <a:cs typeface="+mn-cs"/>
      </a:defRPr>
    </a:lvl4pPr>
    <a:lvl5pPr marL="1371600" algn="l" defTabSz="685800" rtl="0" eaLnBrk="1" latinLnBrk="0" hangingPunct="1">
      <a:defRPr sz="900" b="0" i="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a:t>
            </a:fld>
            <a:endParaRPr lang="en-AU" dirty="0"/>
          </a:p>
        </p:txBody>
      </p:sp>
    </p:spTree>
    <p:extLst>
      <p:ext uri="{BB962C8B-B14F-4D97-AF65-F5344CB8AC3E}">
        <p14:creationId xmlns:p14="http://schemas.microsoft.com/office/powerpoint/2010/main" val="1862711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27</a:t>
            </a:fld>
            <a:endParaRPr lang="en-AU" dirty="0"/>
          </a:p>
        </p:txBody>
      </p:sp>
    </p:spTree>
    <p:extLst>
      <p:ext uri="{BB962C8B-B14F-4D97-AF65-F5344CB8AC3E}">
        <p14:creationId xmlns:p14="http://schemas.microsoft.com/office/powerpoint/2010/main" val="3927111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28</a:t>
            </a:fld>
            <a:endParaRPr lang="en-AU" dirty="0"/>
          </a:p>
        </p:txBody>
      </p:sp>
    </p:spTree>
    <p:extLst>
      <p:ext uri="{BB962C8B-B14F-4D97-AF65-F5344CB8AC3E}">
        <p14:creationId xmlns:p14="http://schemas.microsoft.com/office/powerpoint/2010/main" val="44895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29</a:t>
            </a:fld>
            <a:endParaRPr lang="en-AU" dirty="0"/>
          </a:p>
        </p:txBody>
      </p:sp>
    </p:spTree>
    <p:extLst>
      <p:ext uri="{BB962C8B-B14F-4D97-AF65-F5344CB8AC3E}">
        <p14:creationId xmlns:p14="http://schemas.microsoft.com/office/powerpoint/2010/main" val="98662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30</a:t>
            </a:fld>
            <a:endParaRPr lang="en-AU" dirty="0"/>
          </a:p>
        </p:txBody>
      </p:sp>
    </p:spTree>
    <p:extLst>
      <p:ext uri="{BB962C8B-B14F-4D97-AF65-F5344CB8AC3E}">
        <p14:creationId xmlns:p14="http://schemas.microsoft.com/office/powerpoint/2010/main" val="27197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31</a:t>
            </a:fld>
            <a:endParaRPr lang="en-AU" dirty="0"/>
          </a:p>
        </p:txBody>
      </p:sp>
    </p:spTree>
    <p:extLst>
      <p:ext uri="{BB962C8B-B14F-4D97-AF65-F5344CB8AC3E}">
        <p14:creationId xmlns:p14="http://schemas.microsoft.com/office/powerpoint/2010/main" val="108542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6</a:t>
            </a:fld>
            <a:endParaRPr lang="en-AU" dirty="0"/>
          </a:p>
        </p:txBody>
      </p:sp>
    </p:spTree>
    <p:extLst>
      <p:ext uri="{BB962C8B-B14F-4D97-AF65-F5344CB8AC3E}">
        <p14:creationId xmlns:p14="http://schemas.microsoft.com/office/powerpoint/2010/main" val="315195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699653">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10</a:t>
            </a:fld>
            <a:endParaRPr lang="en-AU" dirty="0"/>
          </a:p>
        </p:txBody>
      </p:sp>
    </p:spTree>
    <p:extLst>
      <p:ext uri="{BB962C8B-B14F-4D97-AF65-F5344CB8AC3E}">
        <p14:creationId xmlns:p14="http://schemas.microsoft.com/office/powerpoint/2010/main" val="1693269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11</a:t>
            </a:fld>
            <a:endParaRPr lang="en-AU" dirty="0"/>
          </a:p>
        </p:txBody>
      </p:sp>
    </p:spTree>
    <p:extLst>
      <p:ext uri="{BB962C8B-B14F-4D97-AF65-F5344CB8AC3E}">
        <p14:creationId xmlns:p14="http://schemas.microsoft.com/office/powerpoint/2010/main" val="2859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99653">
              <a:buFont typeface="Arial" panose="020B0604020202020204" pitchFamily="34" charset="0"/>
              <a:buNone/>
              <a:defRPr/>
            </a:pP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13</a:t>
            </a:fld>
            <a:endParaRPr lang="en-AU" dirty="0"/>
          </a:p>
        </p:txBody>
      </p:sp>
    </p:spTree>
    <p:extLst>
      <p:ext uri="{BB962C8B-B14F-4D97-AF65-F5344CB8AC3E}">
        <p14:creationId xmlns:p14="http://schemas.microsoft.com/office/powerpoint/2010/main" val="2563741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699653">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14</a:t>
            </a:fld>
            <a:endParaRPr lang="en-AU" dirty="0"/>
          </a:p>
        </p:txBody>
      </p:sp>
    </p:spTree>
    <p:extLst>
      <p:ext uri="{BB962C8B-B14F-4D97-AF65-F5344CB8AC3E}">
        <p14:creationId xmlns:p14="http://schemas.microsoft.com/office/powerpoint/2010/main" val="266704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pPr>
              <a:defRPr/>
            </a:pPr>
            <a:fld id="{FD86E2F4-C4BE-4C16-B812-904B766BDF81}" type="slidenum">
              <a:rPr lang="en-US" smtClean="0"/>
              <a:pPr>
                <a:defRPr/>
              </a:pPr>
              <a:t>15</a:t>
            </a:fld>
            <a:endParaRPr lang="en-US" dirty="0"/>
          </a:p>
        </p:txBody>
      </p:sp>
    </p:spTree>
    <p:extLst>
      <p:ext uri="{BB962C8B-B14F-4D97-AF65-F5344CB8AC3E}">
        <p14:creationId xmlns:p14="http://schemas.microsoft.com/office/powerpoint/2010/main" val="188409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699653">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24</a:t>
            </a:fld>
            <a:endParaRPr lang="en-AU" dirty="0"/>
          </a:p>
        </p:txBody>
      </p:sp>
    </p:spTree>
    <p:extLst>
      <p:ext uri="{BB962C8B-B14F-4D97-AF65-F5344CB8AC3E}">
        <p14:creationId xmlns:p14="http://schemas.microsoft.com/office/powerpoint/2010/main" val="382639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00" b="0" i="0" kern="1200" dirty="0">
                <a:solidFill>
                  <a:schemeClr val="tx1"/>
                </a:solidFill>
                <a:effectLst/>
                <a:latin typeface="Amazon Ember Regular" charset="0"/>
                <a:ea typeface="+mn-ea"/>
                <a:cs typeface="+mn-cs"/>
              </a:rPr>
              <a:t>[EXECUTING MIGRATION JOURNEY]:</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So how is the migration journey executed and accelerated?   </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Following the MRA, the initial planning focus is on Portfolio Discovery and Planning, Business Case development and Workload Evaluation and Selection</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This planning forms the basis for the initial or first wave of execution during the</a:t>
            </a:r>
            <a:r>
              <a:rPr lang="en-US" sz="800" b="0" i="0" kern="1200" baseline="0" dirty="0">
                <a:solidFill>
                  <a:schemeClr val="tx1"/>
                </a:solidFill>
                <a:effectLst/>
                <a:latin typeface="Amazon Ember Regular" charset="0"/>
                <a:ea typeface="+mn-ea"/>
                <a:cs typeface="+mn-cs"/>
              </a:rPr>
              <a:t> MRA</a:t>
            </a:r>
            <a:r>
              <a:rPr lang="en-US" sz="800" b="0" i="0" kern="1200" dirty="0">
                <a:solidFill>
                  <a:schemeClr val="tx1"/>
                </a:solidFill>
                <a:effectLst/>
                <a:latin typeface="Amazon Ember Regular" charset="0"/>
                <a:ea typeface="+mn-ea"/>
                <a:cs typeface="+mn-cs"/>
              </a:rPr>
              <a:t> – which includes creating a Migration Plan, Landing Zone, App Design/Migration/Validation, and operation of the migrated applications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Continual</a:t>
            </a:r>
            <a:r>
              <a:rPr lang="en-US" sz="800" b="0" i="0" kern="1200" baseline="0" dirty="0">
                <a:solidFill>
                  <a:schemeClr val="tx1"/>
                </a:solidFill>
                <a:effectLst/>
                <a:latin typeface="Amazon Ember Regular" charset="0"/>
                <a:ea typeface="+mn-ea"/>
                <a:cs typeface="+mn-cs"/>
              </a:rPr>
              <a:t> m</a:t>
            </a:r>
            <a:r>
              <a:rPr lang="en-US" sz="800" b="0" i="0" kern="1200" dirty="0">
                <a:solidFill>
                  <a:schemeClr val="tx1"/>
                </a:solidFill>
                <a:effectLst/>
                <a:latin typeface="Amazon Ember Regular" charset="0"/>
                <a:ea typeface="+mn-ea"/>
                <a:cs typeface="+mn-cs"/>
              </a:rPr>
              <a:t>igrations wave follow, each building upon the experience of the previous</a:t>
            </a:r>
            <a:r>
              <a:rPr lang="en-US" sz="800" b="0" i="0" kern="1200" baseline="0" dirty="0">
                <a:solidFill>
                  <a:schemeClr val="tx1"/>
                </a:solidFill>
                <a:effectLst/>
                <a:latin typeface="Amazon Ember Regular" charset="0"/>
                <a:ea typeface="+mn-ea"/>
                <a:cs typeface="+mn-cs"/>
              </a:rPr>
              <a:t> wave.</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this process cloud expertise</a:t>
            </a:r>
            <a:r>
              <a:rPr lang="en-US" sz="800" b="0" i="0" kern="1200" baseline="0" dirty="0">
                <a:solidFill>
                  <a:schemeClr val="tx1"/>
                </a:solidFill>
                <a:effectLst/>
                <a:latin typeface="Amazon Ember Regular" charset="0"/>
                <a:ea typeface="+mn-ea"/>
                <a:cs typeface="+mn-cs"/>
              </a:rPr>
              <a:t> is built as an </a:t>
            </a:r>
            <a:r>
              <a:rPr lang="en-US" sz="800" b="0" i="0" kern="1200" dirty="0">
                <a:solidFill>
                  <a:schemeClr val="tx1"/>
                </a:solidFill>
                <a:effectLst/>
                <a:latin typeface="Amazon Ember Regular" charset="0"/>
                <a:ea typeface="+mn-ea"/>
                <a:cs typeface="+mn-cs"/>
              </a:rPr>
              <a:t>Operation Model,</a:t>
            </a:r>
            <a:r>
              <a:rPr lang="en-US" sz="800" b="0" i="0" kern="1200" baseline="0" dirty="0">
                <a:solidFill>
                  <a:schemeClr val="tx1"/>
                </a:solidFill>
                <a:effectLst/>
                <a:latin typeface="Amazon Ember Regular" charset="0"/>
                <a:ea typeface="+mn-ea"/>
                <a:cs typeface="+mn-cs"/>
              </a:rPr>
              <a:t> </a:t>
            </a:r>
            <a:r>
              <a:rPr lang="en-US" sz="800" b="0" i="0" kern="1200" dirty="0">
                <a:solidFill>
                  <a:schemeClr val="tx1"/>
                </a:solidFill>
                <a:effectLst/>
                <a:latin typeface="Amazon Ember Regular" charset="0"/>
                <a:ea typeface="+mn-ea"/>
                <a:cs typeface="+mn-cs"/>
              </a:rPr>
              <a:t>Security &amp; Compliance and Center of Excellence are developed over time.   An agile process is used with sprints focused on developing</a:t>
            </a:r>
            <a:r>
              <a:rPr lang="en-US" sz="800" b="0" i="0" kern="1200" baseline="0" dirty="0">
                <a:solidFill>
                  <a:schemeClr val="tx1"/>
                </a:solidFill>
                <a:effectLst/>
                <a:latin typeface="Amazon Ember Regular" charset="0"/>
                <a:ea typeface="+mn-ea"/>
                <a:cs typeface="+mn-cs"/>
              </a:rPr>
              <a:t> the</a:t>
            </a:r>
            <a:r>
              <a:rPr lang="en-US" sz="800" b="0" i="0" kern="1200" dirty="0">
                <a:solidFill>
                  <a:schemeClr val="tx1"/>
                </a:solidFill>
                <a:effectLst/>
                <a:latin typeface="Amazon Ember Regular" charset="0"/>
                <a:ea typeface="+mn-ea"/>
                <a:cs typeface="+mn-cs"/>
              </a:rPr>
              <a:t> cloud expertise and operation polices &amp; procedures</a:t>
            </a:r>
            <a:r>
              <a:rPr lang="en-US" sz="800" b="0" i="0" kern="1200" baseline="0" dirty="0">
                <a:solidFill>
                  <a:schemeClr val="tx1"/>
                </a:solidFill>
                <a:effectLst/>
                <a:latin typeface="Amazon Ember Regular" charset="0"/>
                <a:ea typeface="+mn-ea"/>
                <a:cs typeface="+mn-cs"/>
              </a:rPr>
              <a:t> to successfully migrate and operate each wave of targeted workloads.</a:t>
            </a: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Throughout all this, the Migration Resource Toolkit provides best practices, experiences, artifacts, migration patterns all developed through the experience of migrating over 100 enterprise customers.</a:t>
            </a:r>
          </a:p>
          <a:p>
            <a:pPr marL="171450" lvl="0" indent="-171450">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After</a:t>
            </a:r>
            <a:r>
              <a:rPr lang="en-US" sz="800" b="0" i="0" kern="1200" baseline="0" dirty="0">
                <a:solidFill>
                  <a:schemeClr val="tx1"/>
                </a:solidFill>
                <a:effectLst/>
                <a:latin typeface="Amazon Ember Regular" charset="0"/>
                <a:ea typeface="+mn-ea"/>
                <a:cs typeface="+mn-cs"/>
              </a:rPr>
              <a:t> many waves of migration and sprints to build cloud expertise, your cloud operating model evolves and matures to successfully manage and operate your migrated applications </a:t>
            </a:r>
            <a:endParaRPr lang="en-US" sz="8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84F3568-9D96-4F57-980F-57E381E20067}" type="slidenum">
              <a:rPr lang="en-US" smtClean="0"/>
              <a:t>26</a:t>
            </a:fld>
            <a:endParaRPr lang="en-US" dirty="0"/>
          </a:p>
        </p:txBody>
      </p:sp>
    </p:spTree>
    <p:extLst>
      <p:ext uri="{BB962C8B-B14F-4D97-AF65-F5344CB8AC3E}">
        <p14:creationId xmlns:p14="http://schemas.microsoft.com/office/powerpoint/2010/main" val="2029419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4000" cy="5151120"/>
          </a:xfrm>
          <a:prstGeom prst="rect">
            <a:avLst/>
          </a:prstGeom>
        </p:spPr>
      </p:pic>
      <p:sp>
        <p:nvSpPr>
          <p:cNvPr id="13" name="Text Placeholder 9"/>
          <p:cNvSpPr>
            <a:spLocks noGrp="1"/>
          </p:cNvSpPr>
          <p:nvPr>
            <p:ph type="body" sz="quarter" idx="15"/>
          </p:nvPr>
        </p:nvSpPr>
        <p:spPr>
          <a:xfrm>
            <a:off x="4075439" y="3789035"/>
            <a:ext cx="47525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19" name="Title 1"/>
          <p:cNvSpPr>
            <a:spLocks noGrp="1"/>
          </p:cNvSpPr>
          <p:nvPr>
            <p:ph type="title"/>
          </p:nvPr>
        </p:nvSpPr>
        <p:spPr>
          <a:xfrm>
            <a:off x="4075439" y="3439123"/>
            <a:ext cx="4752528" cy="526808"/>
          </a:xfrm>
        </p:spPr>
        <p:txBody>
          <a:bodyPr anchor="t" anchorCtr="0"/>
          <a:lstStyle>
            <a:lvl1pPr>
              <a:lnSpc>
                <a:spcPct val="85000"/>
              </a:lnSpc>
              <a:defRPr sz="2400">
                <a:solidFill>
                  <a:schemeClr val="bg1"/>
                </a:solidFill>
              </a:defRPr>
            </a:lvl1pPr>
          </a:lstStyle>
          <a:p>
            <a:r>
              <a:rPr lang="en-US"/>
              <a:t>Click to edit Master title style</a:t>
            </a:r>
            <a:endParaRPr lang="en-AU" dirty="0"/>
          </a:p>
        </p:txBody>
      </p:sp>
      <p:sp>
        <p:nvSpPr>
          <p:cNvPr id="7" name="Text Placeholder 4"/>
          <p:cNvSpPr>
            <a:spLocks noGrp="1"/>
          </p:cNvSpPr>
          <p:nvPr>
            <p:ph type="body" sz="quarter" idx="13"/>
          </p:nvPr>
        </p:nvSpPr>
        <p:spPr>
          <a:xfrm>
            <a:off x="4075439" y="4220757"/>
            <a:ext cx="4754880" cy="161925"/>
          </a:xfrm>
        </p:spPr>
        <p:txBody>
          <a:bodyPr anchor="b" anchorCtr="0"/>
          <a:lstStyle>
            <a:lvl1pPr marL="0" indent="0">
              <a:buNone/>
              <a:defRPr sz="1200" baseline="0">
                <a:solidFill>
                  <a:schemeClr val="bg1"/>
                </a:solidFill>
              </a:defRPr>
            </a:lvl1pPr>
          </a:lstStyle>
          <a:p>
            <a:pPr lvl="0"/>
            <a:r>
              <a:rPr lang="en-US"/>
              <a:t>Click to edit Master text styles</a:t>
            </a:r>
          </a:p>
        </p:txBody>
      </p:sp>
      <p:pic>
        <p:nvPicPr>
          <p:cNvPr id="8" name="Picture 4"/>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099267"/>
            <a:ext cx="9144000" cy="3621024"/>
          </a:xfrm>
        </p:spPr>
        <p:txBody>
          <a:bodyPr tIns="1828800"/>
          <a:lstStyle>
            <a:lvl1pPr marL="0" indent="0" algn="ctr">
              <a:buNone/>
              <a:defRPr sz="1600"/>
            </a:lvl1pPr>
          </a:lstStyle>
          <a:p>
            <a:r>
              <a:rPr lang="en-US" dirty="0"/>
              <a:t>Insert Picture</a:t>
            </a:r>
          </a:p>
        </p:txBody>
      </p:sp>
      <p:sp>
        <p:nvSpPr>
          <p:cNvPr id="3" name="Title 2"/>
          <p:cNvSpPr>
            <a:spLocks noGrp="1"/>
          </p:cNvSpPr>
          <p:nvPr>
            <p:ph type="title"/>
          </p:nvPr>
        </p:nvSpPr>
        <p:spPr/>
        <p:txBody>
          <a:bodyPr/>
          <a:lstStyle/>
          <a:p>
            <a:r>
              <a:rPr lang="en-US"/>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307013" y="775379"/>
            <a:ext cx="1007269" cy="31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8" name="Picture Placeholder 7"/>
          <p:cNvSpPr>
            <a:spLocks noGrp="1"/>
          </p:cNvSpPr>
          <p:nvPr>
            <p:ph type="pic" sz="quarter" idx="17" hasCustomPrompt="1"/>
          </p:nvPr>
        </p:nvSpPr>
        <p:spPr>
          <a:xfrm>
            <a:off x="0" y="-1"/>
            <a:ext cx="9144000" cy="4709160"/>
          </a:xfrm>
        </p:spPr>
        <p:txBody>
          <a:bodyPr tIns="1828800"/>
          <a:lstStyle>
            <a:lvl1pPr marL="0" indent="0" algn="ctr">
              <a:buNone/>
              <a:defRPr sz="1600"/>
            </a:lvl1pPr>
          </a:lstStyle>
          <a:p>
            <a:r>
              <a:rPr lang="en-US" dirty="0"/>
              <a:t>Insert Picture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10148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7414" y="154608"/>
            <a:ext cx="8531352" cy="466725"/>
          </a:xfrm>
        </p:spPr>
        <p:txBody>
          <a:bodyPr/>
          <a:lstStyle/>
          <a:p>
            <a:r>
              <a:rPr lang="en-US"/>
              <a:t>Click to edit Master title style</a:t>
            </a:r>
            <a:endParaRPr lang="en-AU" dirty="0"/>
          </a:p>
        </p:txBody>
      </p:sp>
      <p:sp>
        <p:nvSpPr>
          <p:cNvPr id="7" name="Text Placeholder 6"/>
          <p:cNvSpPr>
            <a:spLocks noGrp="1"/>
          </p:cNvSpPr>
          <p:nvPr>
            <p:ph type="body" sz="quarter" idx="14"/>
          </p:nvPr>
        </p:nvSpPr>
        <p:spPr>
          <a:xfrm>
            <a:off x="307414" y="523494"/>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3449"/>
            <a:ext cx="8531352" cy="457200"/>
          </a:xfrm>
        </p:spPr>
        <p:txBody>
          <a:bodyPr anchor="b" anchorCtr="0"/>
          <a:lstStyle/>
          <a:p>
            <a:r>
              <a:rPr lang="en-US"/>
              <a:t>Click to edit Master title style</a:t>
            </a:r>
            <a:endParaRPr lang="en-AU" dirty="0"/>
          </a:p>
        </p:txBody>
      </p:sp>
    </p:spTree>
    <p:extLst>
      <p:ext uri="{BB962C8B-B14F-4D97-AF65-F5344CB8AC3E}">
        <p14:creationId xmlns:p14="http://schemas.microsoft.com/office/powerpoint/2010/main" val="4902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3" name="Rectangle 2"/>
          <p:cNvSpPr/>
          <p:nvPr userDrawn="1"/>
        </p:nvSpPr>
        <p:spPr>
          <a:xfrm>
            <a:off x="237394" y="1028701"/>
            <a:ext cx="1107831" cy="24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329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2" y="1"/>
            <a:ext cx="9159305" cy="5149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93" dirty="0"/>
          </a:p>
        </p:txBody>
      </p:sp>
      <p:sp>
        <p:nvSpPr>
          <p:cNvPr id="4" name="TextBox 3"/>
          <p:cNvSpPr txBox="1"/>
          <p:nvPr userDrawn="1"/>
        </p:nvSpPr>
        <p:spPr>
          <a:xfrm>
            <a:off x="2986621" y="1977685"/>
            <a:ext cx="3186065" cy="647485"/>
          </a:xfrm>
          <a:prstGeom prst="rect">
            <a:avLst/>
          </a:prstGeom>
          <a:noFill/>
        </p:spPr>
        <p:txBody>
          <a:bodyPr wrap="none" lIns="0" tIns="0" rIns="0" bIns="0" rtlCol="0" anchor="b">
            <a:spAutoFit/>
          </a:bodyPr>
          <a:lstStyle/>
          <a:p>
            <a:pPr lvl="0" algn="ctr">
              <a:lnSpc>
                <a:spcPct val="85000"/>
              </a:lnSpc>
              <a:defRPr/>
            </a:pPr>
            <a:r>
              <a:rPr lang="en-AU" sz="4950" b="1" dirty="0">
                <a:solidFill>
                  <a:prstClr val="white"/>
                </a:solidFill>
              </a:rPr>
              <a:t>Thank You</a:t>
            </a:r>
          </a:p>
        </p:txBody>
      </p:sp>
      <p:cxnSp>
        <p:nvCxnSpPr>
          <p:cNvPr id="6" name="Straight Connector 5"/>
          <p:cNvCxnSpPr>
            <a:cxnSpLocks/>
          </p:cNvCxnSpPr>
          <p:nvPr userDrawn="1"/>
        </p:nvCxnSpPr>
        <p:spPr>
          <a:xfrm>
            <a:off x="4122452" y="2949205"/>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457511" y="3224883"/>
            <a:ext cx="6244282" cy="369332"/>
          </a:xfrm>
        </p:spPr>
        <p:txBody>
          <a:bodyPr wrap="square" anchor="ctr" anchorCtr="0">
            <a:spAutoFit/>
          </a:bodyPr>
          <a:lstStyle>
            <a:lvl1pPr marL="0" indent="0" algn="ctr">
              <a:buNone/>
              <a:defRPr>
                <a:solidFill>
                  <a:schemeClr val="bg1"/>
                </a:solidFill>
              </a:defRPr>
            </a:lvl1pPr>
          </a:lstStyle>
          <a:p>
            <a:pPr lvl="0"/>
            <a:r>
              <a:rPr lang="en-US" dirty="0"/>
              <a:t>Insert text here</a:t>
            </a:r>
          </a:p>
        </p:txBody>
      </p:sp>
    </p:spTree>
    <p:extLst>
      <p:ext uri="{BB962C8B-B14F-4D97-AF65-F5344CB8AC3E}">
        <p14:creationId xmlns:p14="http://schemas.microsoft.com/office/powerpoint/2010/main" val="11525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pic>
        <p:nvPicPr>
          <p:cNvPr id="6"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545886" y="2408128"/>
            <a:ext cx="2052228" cy="327247"/>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ivider_Custom">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
        <p:nvSpPr>
          <p:cNvPr id="8" name="Picture Placeholder 5"/>
          <p:cNvSpPr>
            <a:spLocks noGrp="1"/>
          </p:cNvSpPr>
          <p:nvPr>
            <p:ph type="pic" sz="quarter" idx="16" hasCustomPrompt="1"/>
          </p:nvPr>
        </p:nvSpPr>
        <p:spPr>
          <a:xfrm>
            <a:off x="0" y="749808"/>
            <a:ext cx="5696712" cy="4398264"/>
          </a:xfrm>
        </p:spPr>
        <p:txBody>
          <a:bodyPr tIns="548640" anchor="t" anchorCtr="0"/>
          <a:lstStyle>
            <a:lvl1pPr marL="0" indent="0" algn="ctr">
              <a:buNone/>
              <a:defRPr/>
            </a:lvl1pPr>
          </a:lstStyle>
          <a:p>
            <a:r>
              <a:rPr lang="en-US" dirty="0"/>
              <a:t>Click icon to insert picture</a:t>
            </a:r>
          </a:p>
        </p:txBody>
      </p:sp>
      <p:sp>
        <p:nvSpPr>
          <p:cNvPr id="11" name="Title 1"/>
          <p:cNvSpPr>
            <a:spLocks noGrp="1"/>
          </p:cNvSpPr>
          <p:nvPr>
            <p:ph type="title"/>
          </p:nvPr>
        </p:nvSpPr>
        <p:spPr>
          <a:xfrm>
            <a:off x="4595950" y="2643005"/>
            <a:ext cx="4261104" cy="526808"/>
          </a:xfrm>
        </p:spPr>
        <p:txBody>
          <a:bodyPr anchor="t" anchorCtr="0"/>
          <a:lstStyle>
            <a:lvl1pPr>
              <a:lnSpc>
                <a:spcPct val="85000"/>
              </a:lnSpc>
              <a:defRPr sz="2400" baseline="0">
                <a:solidFill>
                  <a:schemeClr val="bg1"/>
                </a:solidFill>
              </a:defRPr>
            </a:lvl1pPr>
          </a:lstStyle>
          <a:p>
            <a:r>
              <a:rPr lang="en-US" dirty="0"/>
              <a:t>Click to edit Master title style</a:t>
            </a:r>
            <a:endParaRPr lang="en-AU" dirty="0"/>
          </a:p>
        </p:txBody>
      </p:sp>
      <p:sp>
        <p:nvSpPr>
          <p:cNvPr id="12"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14"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spTree>
    <p:extLst>
      <p:ext uri="{BB962C8B-B14F-4D97-AF65-F5344CB8AC3E}">
        <p14:creationId xmlns:p14="http://schemas.microsoft.com/office/powerpoint/2010/main" val="191593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dirty="0"/>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pic>
        <p:nvPicPr>
          <p:cNvPr id="8" name="Picture 4"/>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1"/>
            <a:ext cx="8503920" cy="795869"/>
          </a:xfrm>
        </p:spPr>
        <p:txBody>
          <a:bodyPr/>
          <a:lstStyle>
            <a:lvl1pPr>
              <a:defRPr>
                <a:solidFill>
                  <a:srgbClr val="004B98"/>
                </a:solidFill>
              </a:defRPr>
            </a:lvl1pPr>
          </a:lstStyle>
          <a:p>
            <a:r>
              <a:rPr lang="en-US"/>
              <a:t>Click to edit Master title style</a:t>
            </a:r>
            <a:endParaRPr lang="en-US" dirty="0"/>
          </a:p>
        </p:txBody>
      </p:sp>
      <p:sp>
        <p:nvSpPr>
          <p:cNvPr id="3" name="Content Placeholder 2"/>
          <p:cNvSpPr>
            <a:spLocks noGrp="1"/>
          </p:cNvSpPr>
          <p:nvPr>
            <p:ph idx="1"/>
          </p:nvPr>
        </p:nvSpPr>
        <p:spPr>
          <a:xfrm>
            <a:off x="310896" y="1028700"/>
            <a:ext cx="8503920" cy="3520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217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0895" y="0"/>
            <a:ext cx="8503800" cy="7953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None/>
              <a:defRPr sz="2099" b="1" i="0" u="none" strike="noStrike" cap="none">
                <a:solidFill>
                  <a:srgbClr val="004B98"/>
                </a:solidFill>
                <a:latin typeface="Arial"/>
                <a:ea typeface="Arial"/>
                <a:cs typeface="Arial"/>
                <a:sym typeface="Arial"/>
              </a:defRPr>
            </a:lvl1pPr>
            <a:lvl2pPr marL="0" marR="0" lvl="1"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2pPr>
            <a:lvl3pPr marL="0" marR="0" lvl="2"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3pPr>
            <a:lvl4pPr marL="0" marR="0" lvl="3"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4pPr>
            <a:lvl5pPr marL="0" marR="0" lvl="4"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5pPr>
            <a:lvl6pPr marL="342815" marR="0" lvl="5"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6pPr>
            <a:lvl7pPr marL="685628" marR="0" lvl="6"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7pPr>
            <a:lvl8pPr marL="1028443" marR="0" lvl="7"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8pPr>
            <a:lvl9pPr marL="1371257" marR="0" lvl="8"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9462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0" cy="5151120"/>
          </a:xfrm>
          <a:prstGeom prst="rect">
            <a:avLst/>
          </a:prstGeom>
        </p:spPr>
      </p:pic>
      <p:sp>
        <p:nvSpPr>
          <p:cNvPr id="13" name="Text Placeholder 9"/>
          <p:cNvSpPr>
            <a:spLocks noGrp="1"/>
          </p:cNvSpPr>
          <p:nvPr>
            <p:ph type="body" sz="quarter" idx="15"/>
          </p:nvPr>
        </p:nvSpPr>
        <p:spPr>
          <a:xfrm>
            <a:off x="4075439" y="3789035"/>
            <a:ext cx="47525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19" name="Title 1"/>
          <p:cNvSpPr>
            <a:spLocks noGrp="1"/>
          </p:cNvSpPr>
          <p:nvPr>
            <p:ph type="title"/>
          </p:nvPr>
        </p:nvSpPr>
        <p:spPr>
          <a:xfrm>
            <a:off x="4075439" y="3439123"/>
            <a:ext cx="4752528"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7" name="Text Placeholder 4"/>
          <p:cNvSpPr>
            <a:spLocks noGrp="1"/>
          </p:cNvSpPr>
          <p:nvPr>
            <p:ph type="body" sz="quarter" idx="13"/>
          </p:nvPr>
        </p:nvSpPr>
        <p:spPr>
          <a:xfrm>
            <a:off x="4075439" y="4220757"/>
            <a:ext cx="4754880" cy="161925"/>
          </a:xfrm>
        </p:spPr>
        <p:txBody>
          <a:bodyPr anchor="b" anchorCtr="0"/>
          <a:lstStyle>
            <a:lvl1pPr marL="0" indent="0">
              <a:buNone/>
              <a:defRPr sz="1200" baseline="0">
                <a:solidFill>
                  <a:schemeClr val="bg1"/>
                </a:solidFill>
              </a:defRPr>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3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2" name="Title 1"/>
          <p:cNvSpPr>
            <a:spLocks noGrp="1"/>
          </p:cNvSpPr>
          <p:nvPr>
            <p:ph type="title"/>
          </p:nvPr>
        </p:nvSpPr>
        <p:spPr>
          <a:xfrm>
            <a:off x="310896" y="3896521"/>
            <a:ext cx="8531352" cy="526808"/>
          </a:xfrm>
        </p:spPr>
        <p:txBody>
          <a:bodyPr anchor="t" anchorCtr="0"/>
          <a:lstStyle>
            <a:lvl1pPr>
              <a:lnSpc>
                <a:spcPct val="85000"/>
              </a:lnSpc>
              <a:defRPr sz="2600">
                <a:solidFill>
                  <a:schemeClr val="bg2"/>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310896" y="4230250"/>
            <a:ext cx="8531352" cy="396119"/>
          </a:xfrm>
          <a:prstGeom prst="rect">
            <a:avLst/>
          </a:prstGeom>
        </p:spPr>
        <p:txBody>
          <a:bodyPr anchor="t"/>
          <a:lstStyle>
            <a:lvl1pPr marL="0" indent="0">
              <a:buNone/>
              <a:defRPr sz="1600" b="0">
                <a:solidFill>
                  <a:schemeClr val="tx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5" name="Text Placeholder 4"/>
          <p:cNvSpPr>
            <a:spLocks noGrp="1"/>
          </p:cNvSpPr>
          <p:nvPr>
            <p:ph type="body" sz="quarter" idx="13"/>
          </p:nvPr>
        </p:nvSpPr>
        <p:spPr>
          <a:xfrm>
            <a:off x="310896" y="4863131"/>
            <a:ext cx="5486400" cy="161925"/>
          </a:xfrm>
        </p:spPr>
        <p:txBody>
          <a:bodyPr anchor="b" anchorCtr="0"/>
          <a:lstStyle>
            <a:lvl1pPr marL="0" indent="0">
              <a:buNone/>
              <a:defRPr sz="1200" baseline="0"/>
            </a:lvl1pPr>
          </a:lstStyle>
          <a:p>
            <a:pPr lvl="0"/>
            <a:r>
              <a:rPr lang="en-US"/>
              <a:t>Click to edit Master text styles</a:t>
            </a:r>
          </a:p>
        </p:txBody>
      </p:sp>
      <p:sp>
        <p:nvSpPr>
          <p:cNvPr id="17" name="Text Placeholder 4"/>
          <p:cNvSpPr>
            <a:spLocks noGrp="1"/>
          </p:cNvSpPr>
          <p:nvPr>
            <p:ph type="body" sz="quarter" idx="14"/>
          </p:nvPr>
        </p:nvSpPr>
        <p:spPr>
          <a:xfrm>
            <a:off x="6099048" y="4861783"/>
            <a:ext cx="2743200" cy="161925"/>
          </a:xfrm>
        </p:spPr>
        <p:txBody>
          <a:bodyPr anchor="b" anchorCtr="0"/>
          <a:lstStyle>
            <a:lvl1pPr marL="0" indent="0" algn="r">
              <a:buNone/>
              <a:defRPr sz="1200" baseline="0"/>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4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19"/>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64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a:xfrm>
            <a:off x="310896" y="280203"/>
            <a:ext cx="8531352" cy="457200"/>
          </a:xfrm>
        </p:spPr>
        <p:txBody>
          <a:bodyPr/>
          <a:lstStyle>
            <a:lvl1pPr>
              <a:lnSpc>
                <a:spcPct val="90000"/>
              </a:lnSpc>
              <a:defRPr/>
            </a:lvl1pPr>
          </a:lstStyle>
          <a:p>
            <a:r>
              <a:rPr lang="en-US"/>
              <a:t>Click to edit Master title style</a:t>
            </a:r>
          </a:p>
        </p:txBody>
      </p:sp>
      <p:sp>
        <p:nvSpPr>
          <p:cNvPr id="3"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7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7414" y="523494"/>
            <a:ext cx="8531352" cy="435769"/>
          </a:xfrm>
        </p:spPr>
        <p:txBody>
          <a:bodyPr/>
          <a:lstStyle>
            <a:lvl1pPr marL="0" marR="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a:pPr>
            <a:r>
              <a:rPr lang="en-US"/>
              <a:t>Click to edit Master text styles</a:t>
            </a:r>
          </a:p>
        </p:txBody>
      </p:sp>
      <p:sp>
        <p:nvSpPr>
          <p:cNvPr id="4" name="Title 3"/>
          <p:cNvSpPr>
            <a:spLocks noGrp="1"/>
          </p:cNvSpPr>
          <p:nvPr>
            <p:ph type="title"/>
          </p:nvPr>
        </p:nvSpPr>
        <p:spPr>
          <a:xfrm>
            <a:off x="307414" y="154607"/>
            <a:ext cx="8531352" cy="457200"/>
          </a:xfrm>
        </p:spPr>
        <p:txBody>
          <a:bodyPr anchor="b" anchorCtr="0"/>
          <a:lstStyle/>
          <a:p>
            <a:r>
              <a:rPr lang="en-US"/>
              <a:t>Click to edit Master title style</a:t>
            </a:r>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324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5337"/>
            <a:ext cx="8531352" cy="457200"/>
          </a:xfrm>
        </p:spPr>
        <p:txBody>
          <a:bodyPr anchor="b" anchorCtr="0"/>
          <a:lstStyle/>
          <a:p>
            <a:r>
              <a:rPr lang="en-US"/>
              <a:t>Click to edit Master title style</a:t>
            </a:r>
            <a:endParaRPr lang="en-AU"/>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950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0895"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81728"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itle 6"/>
          <p:cNvSpPr>
            <a:spLocks noGrp="1"/>
          </p:cNvSpPr>
          <p:nvPr>
            <p:ph type="title"/>
          </p:nvPr>
        </p:nvSpPr>
        <p:spPr>
          <a:xfrm>
            <a:off x="310896" y="280203"/>
            <a:ext cx="8531352" cy="457200"/>
          </a:xfrm>
        </p:spPr>
        <p:txBody>
          <a:bodyPr/>
          <a:lstStyle/>
          <a:p>
            <a:r>
              <a:rPr lang="en-US"/>
              <a:t>Click to edit Master title style</a:t>
            </a:r>
          </a:p>
        </p:txBody>
      </p:sp>
      <p:sp>
        <p:nvSpPr>
          <p:cNvPr id="10" name="Text Placeholder 9"/>
          <p:cNvSpPr>
            <a:spLocks noGrp="1"/>
          </p:cNvSpPr>
          <p:nvPr>
            <p:ph type="body" sz="quarter" idx="10"/>
          </p:nvPr>
        </p:nvSpPr>
        <p:spPr>
          <a:xfrm>
            <a:off x="310895"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4681728"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1911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a:xfrm>
            <a:off x="310896" y="280203"/>
            <a:ext cx="8531352" cy="457200"/>
          </a:xfrm>
        </p:spPr>
        <p:txBody>
          <a:bodyPr/>
          <a:lstStyle>
            <a:lvl1pPr>
              <a:lnSpc>
                <a:spcPct val="90000"/>
              </a:lnSpc>
              <a:defRPr/>
            </a:lvl1pPr>
          </a:lstStyle>
          <a:p>
            <a:r>
              <a:rPr lang="en-US"/>
              <a:t>Click to edit Master title style</a:t>
            </a:r>
            <a:endParaRPr lang="en-US" dirty="0"/>
          </a:p>
        </p:txBody>
      </p:sp>
      <p:sp>
        <p:nvSpPr>
          <p:cNvPr id="3"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19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4572000" y="206374"/>
            <a:ext cx="4279392" cy="4505669"/>
          </a:xfrm>
        </p:spPr>
        <p:txBody>
          <a:bodyPr tIns="1828800"/>
          <a:lstStyle>
            <a:lvl1pPr marL="0" indent="0" algn="ctr">
              <a:buNone/>
              <a:defRPr sz="1600"/>
            </a:lvl1pPr>
          </a:lstStyle>
          <a:p>
            <a:r>
              <a:rPr lang="en-US" sz="1600" dirty="0"/>
              <a:t>Click icon to insert picture</a:t>
            </a:r>
            <a:endParaRPr lang="en-US" dirty="0"/>
          </a:p>
        </p:txBody>
      </p:sp>
      <p:sp>
        <p:nvSpPr>
          <p:cNvPr id="8" name="Title 7"/>
          <p:cNvSpPr>
            <a:spLocks noGrp="1"/>
          </p:cNvSpPr>
          <p:nvPr>
            <p:ph type="title"/>
          </p:nvPr>
        </p:nvSpPr>
        <p:spPr>
          <a:xfrm>
            <a:off x="310896" y="280203"/>
            <a:ext cx="4023360" cy="457200"/>
          </a:xfrm>
        </p:spPr>
        <p:txBody>
          <a:bodyPr/>
          <a:lstStyle/>
          <a:p>
            <a:r>
              <a:rPr lang="en-US"/>
              <a:t>Click to edit Master title</a:t>
            </a:r>
          </a:p>
        </p:txBody>
      </p:sp>
      <p:sp>
        <p:nvSpPr>
          <p:cNvPr id="3"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166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4568275" y="205767"/>
            <a:ext cx="4279392" cy="4507992"/>
          </a:xfrm>
        </p:spPr>
        <p:txBody>
          <a:bodyPr tIns="1828800"/>
          <a:lstStyle>
            <a:lvl1pPr marL="0" indent="0" algn="ctr">
              <a:buNone/>
              <a:defRPr sz="1600" baseline="0"/>
            </a:lvl1pPr>
          </a:lstStyle>
          <a:p>
            <a:r>
              <a:rPr lang="en-US" sz="1600" dirty="0"/>
              <a:t>Click icon to insert chart</a:t>
            </a:r>
            <a:endParaRPr lang="en-US" dirty="0"/>
          </a:p>
        </p:txBody>
      </p:sp>
      <p:sp>
        <p:nvSpPr>
          <p:cNvPr id="4" name="Title 3"/>
          <p:cNvSpPr>
            <a:spLocks noGrp="1"/>
          </p:cNvSpPr>
          <p:nvPr>
            <p:ph type="title"/>
          </p:nvPr>
        </p:nvSpPr>
        <p:spPr>
          <a:xfrm>
            <a:off x="310896" y="280203"/>
            <a:ext cx="4023360" cy="457200"/>
          </a:xfrm>
        </p:spPr>
        <p:txBody>
          <a:bodyPr/>
          <a:lstStyle/>
          <a:p>
            <a:r>
              <a:rPr lang="en-US"/>
              <a:t>Click to edit Master title</a:t>
            </a:r>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08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4572529" y="205767"/>
            <a:ext cx="4275138" cy="4507992"/>
          </a:xfrm>
        </p:spPr>
        <p:txBody>
          <a:bodyPr tIns="1828800"/>
          <a:lstStyle>
            <a:lvl1pPr marL="0" indent="0" algn="ctr">
              <a:buNone/>
              <a:defRPr sz="1600"/>
            </a:lvl1pPr>
          </a:lstStyle>
          <a:p>
            <a:r>
              <a:rPr lang="en-US" dirty="0"/>
              <a:t>Click icon to insert table</a:t>
            </a:r>
          </a:p>
        </p:txBody>
      </p:sp>
      <p:sp>
        <p:nvSpPr>
          <p:cNvPr id="4" name="Title 3"/>
          <p:cNvSpPr>
            <a:spLocks noGrp="1"/>
          </p:cNvSpPr>
          <p:nvPr>
            <p:ph type="title"/>
          </p:nvPr>
        </p:nvSpPr>
        <p:spPr>
          <a:xfrm>
            <a:off x="310896" y="280203"/>
            <a:ext cx="4023360" cy="457200"/>
          </a:xfrm>
        </p:spPr>
        <p:txBody>
          <a:bodyPr/>
          <a:lstStyle/>
          <a:p>
            <a:r>
              <a:rPr lang="en-US"/>
              <a:t>Click to edit Master title</a:t>
            </a:r>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1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099267"/>
            <a:ext cx="9144000" cy="3621024"/>
          </a:xfrm>
        </p:spPr>
        <p:txBody>
          <a:bodyPr tIns="1828800"/>
          <a:lstStyle>
            <a:lvl1pPr marL="0" indent="0" algn="ctr">
              <a:buNone/>
              <a:defRPr sz="1600"/>
            </a:lvl1pPr>
          </a:lstStyle>
          <a:p>
            <a:r>
              <a:rPr lang="en-US" dirty="0"/>
              <a:t>Insert Picture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15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307013" y="775379"/>
            <a:ext cx="1007269" cy="31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8" name="Picture Placeholder 7"/>
          <p:cNvSpPr>
            <a:spLocks noGrp="1"/>
          </p:cNvSpPr>
          <p:nvPr>
            <p:ph type="pic" sz="quarter" idx="17" hasCustomPrompt="1"/>
          </p:nvPr>
        </p:nvSpPr>
        <p:spPr>
          <a:xfrm>
            <a:off x="0" y="-1"/>
            <a:ext cx="9144000" cy="4709160"/>
          </a:xfrm>
        </p:spPr>
        <p:txBody>
          <a:bodyPr tIns="1828800"/>
          <a:lstStyle>
            <a:lvl1pPr marL="0" indent="0" algn="ctr">
              <a:buNone/>
              <a:defRPr sz="1600"/>
            </a:lvl1pPr>
          </a:lstStyle>
          <a:p>
            <a:r>
              <a:rPr lang="en-US" dirty="0"/>
              <a:t>Insert Picture</a:t>
            </a:r>
          </a:p>
        </p:txBody>
      </p:sp>
    </p:spTree>
    <p:extLst>
      <p:ext uri="{BB962C8B-B14F-4D97-AF65-F5344CB8AC3E}">
        <p14:creationId xmlns:p14="http://schemas.microsoft.com/office/powerpoint/2010/main" val="40119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4050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7414" y="154608"/>
            <a:ext cx="8531352" cy="466725"/>
          </a:xfrm>
        </p:spPr>
        <p:txBody>
          <a:bodyPr/>
          <a:lstStyle/>
          <a:p>
            <a:r>
              <a:rPr lang="en-US"/>
              <a:t>Click to edit Master title style</a:t>
            </a:r>
            <a:endParaRPr lang="en-AU"/>
          </a:p>
        </p:txBody>
      </p:sp>
      <p:sp>
        <p:nvSpPr>
          <p:cNvPr id="7" name="Text Placeholder 6"/>
          <p:cNvSpPr>
            <a:spLocks noGrp="1"/>
          </p:cNvSpPr>
          <p:nvPr>
            <p:ph type="body" sz="quarter" idx="14"/>
          </p:nvPr>
        </p:nvSpPr>
        <p:spPr>
          <a:xfrm>
            <a:off x="307414" y="523494"/>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706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3449"/>
            <a:ext cx="8531352" cy="457200"/>
          </a:xfrm>
        </p:spPr>
        <p:txBody>
          <a:bodyPr anchor="b" anchorCtr="0"/>
          <a:lstStyle/>
          <a:p>
            <a:r>
              <a:rPr lang="en-US"/>
              <a:t>Click to edit Master title style</a:t>
            </a:r>
            <a:endParaRPr lang="en-AU"/>
          </a:p>
        </p:txBody>
      </p:sp>
    </p:spTree>
    <p:extLst>
      <p:ext uri="{BB962C8B-B14F-4D97-AF65-F5344CB8AC3E}">
        <p14:creationId xmlns:p14="http://schemas.microsoft.com/office/powerpoint/2010/main" val="271489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3" name="Rectangle 2"/>
          <p:cNvSpPr/>
          <p:nvPr userDrawn="1"/>
        </p:nvSpPr>
        <p:spPr>
          <a:xfrm>
            <a:off x="237394" y="1028701"/>
            <a:ext cx="1107831" cy="24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3533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Tree>
    <p:extLst>
      <p:ext uri="{BB962C8B-B14F-4D97-AF65-F5344CB8AC3E}">
        <p14:creationId xmlns:p14="http://schemas.microsoft.com/office/powerpoint/2010/main" val="412866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7414" y="523494"/>
            <a:ext cx="8531352" cy="435769"/>
          </a:xfrm>
        </p:spPr>
        <p:txBody>
          <a:bodyPr/>
          <a:lstStyle>
            <a:lvl1pPr marL="0" marR="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a:pPr>
            <a:r>
              <a:rPr lang="en-US"/>
              <a:t>Click to edit Master text styles</a:t>
            </a:r>
          </a:p>
        </p:txBody>
      </p:sp>
      <p:sp>
        <p:nvSpPr>
          <p:cNvPr id="4" name="Title 3"/>
          <p:cNvSpPr>
            <a:spLocks noGrp="1"/>
          </p:cNvSpPr>
          <p:nvPr>
            <p:ph type="title"/>
          </p:nvPr>
        </p:nvSpPr>
        <p:spPr>
          <a:xfrm>
            <a:off x="307414" y="154607"/>
            <a:ext cx="8531352" cy="457200"/>
          </a:xfrm>
        </p:spPr>
        <p:txBody>
          <a:bodyPr anchor="b" anchorCtr="0"/>
          <a:lstStyle/>
          <a:p>
            <a:r>
              <a:rPr lang="en-US"/>
              <a:t>Click to edit Master title style</a:t>
            </a:r>
            <a:endParaRPr lang="en-US" dirty="0"/>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00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2" y="1"/>
            <a:ext cx="9159305" cy="5149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93" dirty="0"/>
          </a:p>
        </p:txBody>
      </p:sp>
      <p:sp>
        <p:nvSpPr>
          <p:cNvPr id="4" name="TextBox 3"/>
          <p:cNvSpPr txBox="1"/>
          <p:nvPr userDrawn="1"/>
        </p:nvSpPr>
        <p:spPr>
          <a:xfrm>
            <a:off x="2986621" y="1977685"/>
            <a:ext cx="3186065" cy="647485"/>
          </a:xfrm>
          <a:prstGeom prst="rect">
            <a:avLst/>
          </a:prstGeom>
          <a:noFill/>
        </p:spPr>
        <p:txBody>
          <a:bodyPr wrap="none" lIns="0" tIns="0" rIns="0" bIns="0" rtlCol="0" anchor="b">
            <a:spAutoFit/>
          </a:bodyPr>
          <a:lstStyle/>
          <a:p>
            <a:pPr lvl="0" algn="ctr">
              <a:lnSpc>
                <a:spcPct val="85000"/>
              </a:lnSpc>
              <a:defRPr/>
            </a:pPr>
            <a:r>
              <a:rPr lang="en-AU" sz="4950" b="1" dirty="0">
                <a:solidFill>
                  <a:prstClr val="white"/>
                </a:solidFill>
              </a:rPr>
              <a:t>Thank You</a:t>
            </a:r>
          </a:p>
        </p:txBody>
      </p:sp>
      <p:cxnSp>
        <p:nvCxnSpPr>
          <p:cNvPr id="6" name="Straight Connector 5"/>
          <p:cNvCxnSpPr>
            <a:cxnSpLocks/>
          </p:cNvCxnSpPr>
          <p:nvPr userDrawn="1"/>
        </p:nvCxnSpPr>
        <p:spPr>
          <a:xfrm>
            <a:off x="4122452" y="2949205"/>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457511" y="3224883"/>
            <a:ext cx="6244282" cy="369332"/>
          </a:xfrm>
        </p:spPr>
        <p:txBody>
          <a:bodyPr wrap="square" anchor="ctr" anchorCtr="0">
            <a:spAutoFit/>
          </a:bodyPr>
          <a:lstStyle>
            <a:lvl1pPr marL="0" indent="0" algn="ctr">
              <a:buNone/>
              <a:defRPr>
                <a:solidFill>
                  <a:schemeClr val="bg1"/>
                </a:solidFill>
              </a:defRPr>
            </a:lvl1pPr>
          </a:lstStyle>
          <a:p>
            <a:pPr lvl="0"/>
            <a:r>
              <a:rPr lang="en-US"/>
              <a:t>Insert text here</a:t>
            </a:r>
          </a:p>
        </p:txBody>
      </p:sp>
    </p:spTree>
    <p:extLst>
      <p:ext uri="{BB962C8B-B14F-4D97-AF65-F5344CB8AC3E}">
        <p14:creationId xmlns:p14="http://schemas.microsoft.com/office/powerpoint/2010/main" val="417468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pic>
        <p:nvPicPr>
          <p:cNvPr id="6"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545886" y="2408128"/>
            <a:ext cx="2052228" cy="3272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4"/>
            <a:ext cx="8503920" cy="795869"/>
          </a:xfrm>
        </p:spPr>
        <p:txBody>
          <a:bodyPr/>
          <a:lstStyle>
            <a:lvl1pPr>
              <a:defRPr>
                <a:solidFill>
                  <a:srgbClr val="004B98"/>
                </a:solidFill>
              </a:defRPr>
            </a:lvl1pPr>
          </a:lstStyle>
          <a:p>
            <a:r>
              <a:rPr lang="en-US"/>
              <a:t>Click to edit Master title style</a:t>
            </a:r>
          </a:p>
        </p:txBody>
      </p:sp>
    </p:spTree>
    <p:extLst>
      <p:ext uri="{BB962C8B-B14F-4D97-AF65-F5344CB8AC3E}">
        <p14:creationId xmlns:p14="http://schemas.microsoft.com/office/powerpoint/2010/main" val="304629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310896" y="1"/>
            <a:ext cx="8503920" cy="795869"/>
          </a:xfrm>
        </p:spPr>
        <p:txBody>
          <a:bodyPr/>
          <a:lstStyle>
            <a:lvl1pPr>
              <a:defRPr>
                <a:solidFill>
                  <a:srgbClr val="004B98"/>
                </a:solidFill>
              </a:defRPr>
            </a:lvl1pPr>
          </a:lstStyle>
          <a:p>
            <a:r>
              <a:rPr lang="de-DE"/>
              <a:t>Titelmasterformat durch Klicken bearbeiten</a:t>
            </a:r>
            <a:endParaRPr lang="en-US"/>
          </a:p>
        </p:txBody>
      </p:sp>
      <p:sp>
        <p:nvSpPr>
          <p:cNvPr id="3" name="Content Placeholder 2"/>
          <p:cNvSpPr>
            <a:spLocks noGrp="1"/>
          </p:cNvSpPr>
          <p:nvPr>
            <p:ph idx="1"/>
          </p:nvPr>
        </p:nvSpPr>
        <p:spPr>
          <a:xfrm>
            <a:off x="310896" y="1028700"/>
            <a:ext cx="8503920" cy="36004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0456039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_Content_Callout">
    <p:spTree>
      <p:nvGrpSpPr>
        <p:cNvPr id="1" name=""/>
        <p:cNvGrpSpPr/>
        <p:nvPr/>
      </p:nvGrpSpPr>
      <p:grpSpPr>
        <a:xfrm>
          <a:off x="0" y="0"/>
          <a:ext cx="0" cy="0"/>
          <a:chOff x="0" y="0"/>
          <a:chExt cx="0" cy="0"/>
        </a:xfrm>
      </p:grpSpPr>
      <p:sp>
        <p:nvSpPr>
          <p:cNvPr id="2" name="Title 1"/>
          <p:cNvSpPr>
            <a:spLocks noGrp="1"/>
          </p:cNvSpPr>
          <p:nvPr>
            <p:ph type="title"/>
          </p:nvPr>
        </p:nvSpPr>
        <p:spPr>
          <a:xfrm>
            <a:off x="310896" y="3"/>
            <a:ext cx="8503920" cy="795869"/>
          </a:xfrm>
        </p:spPr>
        <p:txBody>
          <a:bodyPr/>
          <a:lstStyle/>
          <a:p>
            <a:r>
              <a:rPr lang="en-US"/>
              <a:t>Click to edit Master title style</a:t>
            </a:r>
            <a:endParaRPr lang="en-US" dirty="0"/>
          </a:p>
        </p:txBody>
      </p:sp>
      <p:cxnSp>
        <p:nvCxnSpPr>
          <p:cNvPr id="23" name="Straight Connector 22"/>
          <p:cNvCxnSpPr/>
          <p:nvPr userDrawn="1"/>
        </p:nvCxnSpPr>
        <p:spPr bwMode="auto">
          <a:xfrm>
            <a:off x="0" y="800101"/>
            <a:ext cx="9144000" cy="1191"/>
          </a:xfrm>
          <a:prstGeom prst="line">
            <a:avLst/>
          </a:prstGeom>
          <a:solidFill>
            <a:schemeClr val="accent2"/>
          </a:solidFill>
          <a:ln w="19050" cap="sq" cmpd="sng" algn="ctr">
            <a:solidFill>
              <a:schemeClr val="bg2"/>
            </a:solidFill>
            <a:prstDash val="solid"/>
            <a:round/>
            <a:headEnd type="none" w="med" len="med"/>
            <a:tailEnd type="none" w="med" len="med"/>
          </a:ln>
          <a:effectLst/>
        </p:spPr>
      </p:cxnSp>
      <p:sp>
        <p:nvSpPr>
          <p:cNvPr id="21" name="Rectangle 20"/>
          <p:cNvSpPr/>
          <p:nvPr userDrawn="1"/>
        </p:nvSpPr>
        <p:spPr>
          <a:xfrm>
            <a:off x="3720533" y="4820151"/>
            <a:ext cx="4572000" cy="196208"/>
          </a:xfrm>
          <a:prstGeom prst="rect">
            <a:avLst/>
          </a:prstGeom>
        </p:spPr>
        <p:txBody>
          <a:bodyPr>
            <a:spAutoFit/>
          </a:body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333333"/>
                </a:solidFill>
                <a:effectLst/>
                <a:uLnTx/>
                <a:uFillTx/>
                <a:latin typeface="Arial"/>
                <a:cs typeface="Arial"/>
              </a:rPr>
              <a:t>© 2016 Unisys Corporation | All rights reserved.</a:t>
            </a:r>
          </a:p>
        </p:txBody>
      </p:sp>
      <p:sp>
        <p:nvSpPr>
          <p:cNvPr id="22" name="Rectangle 21"/>
          <p:cNvSpPr/>
          <p:nvPr userDrawn="1"/>
        </p:nvSpPr>
        <p:spPr bwMode="auto">
          <a:xfrm>
            <a:off x="8517276" y="4710490"/>
            <a:ext cx="626724" cy="433011"/>
          </a:xfrm>
          <a:prstGeom prst="rect">
            <a:avLst/>
          </a:prstGeom>
          <a:solidFill>
            <a:schemeClr val="bg2"/>
          </a:solidFill>
          <a:ln>
            <a:solidFill>
              <a:schemeClr val="bg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R="0" lvl="0" indent="0" algn="ctr" fontAlgn="auto">
              <a:lnSpc>
                <a:spcPct val="100000"/>
              </a:lnSpc>
              <a:spcBef>
                <a:spcPts val="0"/>
              </a:spcBef>
              <a:spcAft>
                <a:spcPts val="0"/>
              </a:spcAft>
              <a:buClrTx/>
              <a:buSzTx/>
              <a:buFontTx/>
              <a:buNone/>
              <a:tabLst/>
            </a:pPr>
            <a:fld id="{615657DD-24B7-4628-B5DA-698972284F41}" type="slidenum">
              <a:rPr kumimoji="0" lang="en-US" sz="788" b="0" i="0" u="none" strike="noStrike" kern="0" cap="none" spc="0" normalizeH="0" baseline="0" noProof="0">
                <a:ln>
                  <a:noFill/>
                </a:ln>
                <a:solidFill>
                  <a:srgbClr val="FFFFFF"/>
                </a:solidFill>
                <a:effectLst/>
                <a:uLnTx/>
                <a:uFillTx/>
                <a:latin typeface="Arial"/>
                <a:cs typeface="Arial"/>
              </a:rPr>
              <a:pPr marR="0" lvl="0" indent="0" algn="ctr" fontAlgn="auto">
                <a:lnSpc>
                  <a:spcPct val="100000"/>
                </a:lnSpc>
                <a:spcBef>
                  <a:spcPts val="0"/>
                </a:spcBef>
                <a:spcAft>
                  <a:spcPts val="0"/>
                </a:spcAft>
                <a:buClrTx/>
                <a:buSzTx/>
                <a:buFontTx/>
                <a:buNone/>
                <a:tabLst/>
              </a:pPr>
              <a:t>‹#›</a:t>
            </a:fld>
            <a:endParaRPr kumimoji="0" lang="en-US" sz="788" b="0" i="0" u="none" strike="noStrike" kern="0" cap="none" spc="0" normalizeH="0" baseline="0" noProof="0" dirty="0">
              <a:ln>
                <a:noFill/>
              </a:ln>
              <a:solidFill>
                <a:srgbClr val="FFFFFF"/>
              </a:solidFill>
              <a:effectLst/>
              <a:uLnTx/>
              <a:uFillTx/>
              <a:latin typeface="Arial"/>
              <a:cs typeface="Arial"/>
            </a:endParaRPr>
          </a:p>
        </p:txBody>
      </p:sp>
      <p:cxnSp>
        <p:nvCxnSpPr>
          <p:cNvPr id="24" name="Straight Connector 23"/>
          <p:cNvCxnSpPr/>
          <p:nvPr userDrawn="1"/>
        </p:nvCxnSpPr>
        <p:spPr bwMode="auto">
          <a:xfrm>
            <a:off x="0" y="4711673"/>
            <a:ext cx="9144000" cy="0"/>
          </a:xfrm>
          <a:prstGeom prst="line">
            <a:avLst/>
          </a:prstGeom>
          <a:solidFill>
            <a:schemeClr val="accent2"/>
          </a:solidFill>
          <a:ln w="19050" cap="sq" cmpd="sng" algn="ctr">
            <a:solidFill>
              <a:schemeClr val="bg2"/>
            </a:solidFill>
            <a:prstDash val="solid"/>
            <a:round/>
            <a:headEnd type="none" w="med" len="med"/>
            <a:tailEnd type="none" w="med" len="med"/>
          </a:ln>
          <a:effectLst/>
        </p:spPr>
      </p:cxn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753" y="4821766"/>
            <a:ext cx="702474" cy="198452"/>
          </a:xfrm>
          <a:prstGeom prst="rect">
            <a:avLst/>
          </a:prstGeom>
        </p:spPr>
      </p:pic>
    </p:spTree>
    <p:extLst>
      <p:ext uri="{BB962C8B-B14F-4D97-AF65-F5344CB8AC3E}">
        <p14:creationId xmlns:p14="http://schemas.microsoft.com/office/powerpoint/2010/main" val="2785759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b="15683"/>
          <a:stretch/>
        </p:blipFill>
        <p:spPr>
          <a:xfrm>
            <a:off x="0" y="0"/>
            <a:ext cx="9144000" cy="5143500"/>
          </a:xfrm>
          <a:prstGeom prst="rect">
            <a:avLst/>
          </a:prstGeom>
        </p:spPr>
      </p:pic>
      <p:sp>
        <p:nvSpPr>
          <p:cNvPr id="14" name="Rectangle 13"/>
          <p:cNvSpPr/>
          <p:nvPr userDrawn="1"/>
        </p:nvSpPr>
        <p:spPr bwMode="auto">
          <a:xfrm>
            <a:off x="-1" y="499290"/>
            <a:ext cx="9160514" cy="4644210"/>
          </a:xfrm>
          <a:prstGeom prst="rect">
            <a:avLst/>
          </a:prstGeom>
          <a:solidFill>
            <a:srgbClr val="FFFFFF">
              <a:alpha val="89804"/>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marL="460375"/>
            <a:endParaRPr lang="en-US" sz="2800" b="1" dirty="0">
              <a:solidFill>
                <a:schemeClr val="accent6"/>
              </a:solidFill>
            </a:endParaRPr>
          </a:p>
        </p:txBody>
      </p:sp>
      <p:sp>
        <p:nvSpPr>
          <p:cNvPr id="16" name="Rectangle 15"/>
          <p:cNvSpPr/>
          <p:nvPr userDrawn="1"/>
        </p:nvSpPr>
        <p:spPr>
          <a:xfrm>
            <a:off x="7475538" y="4829568"/>
            <a:ext cx="1671477" cy="313932"/>
          </a:xfrm>
          <a:prstGeom prst="rect">
            <a:avLst/>
          </a:prstGeom>
          <a:noFill/>
        </p:spPr>
        <p:txBody>
          <a:bodyPr wrap="square" lIns="0">
            <a:spAutoFit/>
          </a:bodyPr>
          <a:lstStyle/>
          <a:p>
            <a:pPr marL="282575" marR="0" lvl="0" indent="-282575" defTabSz="914400" eaLnBrk="1" fontAlgn="auto" latinLnBrk="0" hangingPunct="1">
              <a:lnSpc>
                <a:spcPct val="90000"/>
              </a:lnSpc>
              <a:spcBef>
                <a:spcPts val="0"/>
              </a:spcBef>
              <a:spcAft>
                <a:spcPts val="0"/>
              </a:spcAft>
              <a:buClrTx/>
              <a:buSzTx/>
              <a:buFontTx/>
              <a:buNone/>
              <a:tabLst/>
              <a:defRPr/>
            </a:pPr>
            <a:fld id="{C9411589-808D-42C0-B4A6-EC1B55E571CA}" type="slidenum">
              <a:rPr lang="en-US" sz="800" kern="0" smtClean="0">
                <a:solidFill>
                  <a:schemeClr val="accent6"/>
                </a:solidFill>
                <a:latin typeface="Arial"/>
                <a:cs typeface="Arial"/>
              </a:rPr>
              <a:pPr marL="282575" marR="0" lvl="0" indent="-282575" defTabSz="914400" eaLnBrk="1" fontAlgn="auto" latinLnBrk="0" hangingPunct="1">
                <a:lnSpc>
                  <a:spcPct val="90000"/>
                </a:lnSpc>
                <a:spcBef>
                  <a:spcPts val="0"/>
                </a:spcBef>
                <a:spcAft>
                  <a:spcPts val="0"/>
                </a:spcAft>
                <a:buClrTx/>
                <a:buSzTx/>
                <a:buFontTx/>
                <a:buNone/>
                <a:tabLst/>
                <a:defRPr/>
              </a:pPr>
              <a:t>‹#›</a:t>
            </a:fld>
            <a:r>
              <a:rPr lang="en-US" sz="800" kern="0" dirty="0">
                <a:solidFill>
                  <a:schemeClr val="accent6"/>
                </a:solidFill>
                <a:latin typeface="Arial"/>
                <a:cs typeface="Arial"/>
              </a:rPr>
              <a:t>  |   </a:t>
            </a:r>
            <a:r>
              <a:rPr kumimoji="0" lang="en-US" sz="800" b="0" i="0" u="none" strike="noStrike" kern="0" cap="none" spc="0" normalizeH="0" baseline="0" noProof="0" dirty="0">
                <a:ln>
                  <a:noFill/>
                </a:ln>
                <a:solidFill>
                  <a:schemeClr val="accent6"/>
                </a:solidFill>
                <a:effectLst/>
                <a:uLnTx/>
                <a:uFillTx/>
                <a:latin typeface="Arial"/>
                <a:cs typeface="Arial"/>
              </a:rPr>
              <a:t>© 2017 Unisys Corporation.</a:t>
            </a:r>
            <a:r>
              <a:rPr lang="en-US" sz="800" kern="0" dirty="0">
                <a:solidFill>
                  <a:schemeClr val="accent6"/>
                </a:solidFill>
                <a:latin typeface="Arial"/>
                <a:cs typeface="Arial"/>
              </a:rPr>
              <a:t/>
            </a:r>
            <a:br>
              <a:rPr lang="en-US" sz="800" kern="0" dirty="0">
                <a:solidFill>
                  <a:schemeClr val="accent6"/>
                </a:solidFill>
                <a:latin typeface="Arial"/>
                <a:cs typeface="Arial"/>
              </a:rPr>
            </a:br>
            <a:r>
              <a:rPr kumimoji="0" lang="en-US" sz="800" b="0" i="0" u="none" strike="noStrike" kern="0" cap="none" spc="0" normalizeH="0" baseline="0" noProof="0" dirty="0">
                <a:ln>
                  <a:noFill/>
                </a:ln>
                <a:solidFill>
                  <a:schemeClr val="accent6"/>
                </a:solidFill>
                <a:effectLst/>
                <a:uLnTx/>
                <a:uFillTx/>
                <a:latin typeface="Arial"/>
                <a:cs typeface="Arial"/>
              </a:rPr>
              <a:t>All rights reserved.</a:t>
            </a:r>
          </a:p>
        </p:txBody>
      </p:sp>
      <p:sp>
        <p:nvSpPr>
          <p:cNvPr id="2" name="Rectangle 1"/>
          <p:cNvSpPr/>
          <p:nvPr userDrawn="1"/>
        </p:nvSpPr>
        <p:spPr bwMode="auto">
          <a:xfrm>
            <a:off x="7167716" y="0"/>
            <a:ext cx="1976284" cy="499290"/>
          </a:xfrm>
          <a:prstGeom prst="rect">
            <a:avLst/>
          </a:prstGeom>
          <a:solidFill>
            <a:schemeClr val="accent6"/>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24" name="Text Placeholder 23"/>
          <p:cNvSpPr>
            <a:spLocks noGrp="1"/>
          </p:cNvSpPr>
          <p:nvPr>
            <p:ph type="body" sz="quarter" idx="11"/>
          </p:nvPr>
        </p:nvSpPr>
        <p:spPr>
          <a:xfrm>
            <a:off x="239104" y="499290"/>
            <a:ext cx="6928612" cy="621587"/>
          </a:xfrm>
        </p:spPr>
        <p:txBody>
          <a:bodyPr/>
          <a:lstStyle>
            <a:lvl1pPr marL="0" indent="0">
              <a:spcBef>
                <a:spcPts val="0"/>
              </a:spcBef>
              <a:buNone/>
              <a:defRPr sz="1800" b="1">
                <a:solidFill>
                  <a:schemeClr val="accent6"/>
                </a:solidFill>
              </a:defRPr>
            </a:lvl1pPr>
          </a:lstStyle>
          <a:p>
            <a:pPr lvl="0"/>
            <a:r>
              <a:rPr lang="en-US"/>
              <a:t>Click to edit Master text styles</a:t>
            </a:r>
          </a:p>
        </p:txBody>
      </p:sp>
      <p:sp>
        <p:nvSpPr>
          <p:cNvPr id="3" name="Text Placeholder 2"/>
          <p:cNvSpPr>
            <a:spLocks noGrp="1"/>
          </p:cNvSpPr>
          <p:nvPr>
            <p:ph type="body" sz="quarter" idx="12"/>
          </p:nvPr>
        </p:nvSpPr>
        <p:spPr>
          <a:xfrm>
            <a:off x="239103" y="1187450"/>
            <a:ext cx="6931152" cy="3508375"/>
          </a:xfrm>
        </p:spPr>
        <p:txBody>
          <a:bodyPr/>
          <a:lstStyle>
            <a:lvl1pPr marL="285750" indent="-285750">
              <a:buClr>
                <a:schemeClr val="accent4">
                  <a:lumMod val="75000"/>
                </a:schemeClr>
              </a:buClr>
              <a:buFont typeface="Arial" panose="020B0604020202020204" pitchFamily="34" charset="0"/>
              <a:buChar char="•"/>
              <a:defRPr sz="1600"/>
            </a:lvl1pPr>
            <a:lvl2pPr marL="685800" indent="-285750">
              <a:buClr>
                <a:schemeClr val="accent4">
                  <a:lumMod val="75000"/>
                </a:schemeClr>
              </a:buClr>
              <a:buFont typeface="Arial" panose="020B0604020202020204" pitchFamily="34" charset="0"/>
              <a:buChar char="•"/>
              <a:defRPr sz="1400"/>
            </a:lvl2pPr>
            <a:lvl3pPr marL="1028700" indent="-228600">
              <a:buClr>
                <a:schemeClr val="accent4">
                  <a:lumMod val="75000"/>
                </a:schemeClr>
              </a:buClr>
              <a:buFont typeface="Arial" panose="020B0604020202020204" pitchFamily="34" charset="0"/>
              <a:buChar char="•"/>
              <a:defRPr sz="1200"/>
            </a:lvl3pPr>
            <a:lvl4pPr marL="1428750" indent="-285750">
              <a:buClr>
                <a:schemeClr val="accent4">
                  <a:lumMod val="75000"/>
                </a:schemeClr>
              </a:buClr>
              <a:buFont typeface="Arial" panose="020B0604020202020204" pitchFamily="34" charset="0"/>
              <a:buChar char="•"/>
              <a:defRPr sz="1100"/>
            </a:lvl4pPr>
            <a:lvl5pPr marL="1771650" indent="-228600">
              <a:buClr>
                <a:schemeClr val="accent4">
                  <a:lumMod val="75000"/>
                </a:schemeClr>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67716" y="-1"/>
            <a:ext cx="2126244" cy="609523"/>
          </a:xfrm>
          <a:prstGeom prst="rect">
            <a:avLst/>
          </a:prstGeom>
        </p:spPr>
      </p:pic>
      <p:cxnSp>
        <p:nvCxnSpPr>
          <p:cNvPr id="11" name="Straight Connector 10"/>
          <p:cNvCxnSpPr/>
          <p:nvPr userDrawn="1"/>
        </p:nvCxnSpPr>
        <p:spPr bwMode="auto">
          <a:xfrm>
            <a:off x="239103" y="477065"/>
            <a:ext cx="8904897" cy="0"/>
          </a:xfrm>
          <a:prstGeom prst="line">
            <a:avLst/>
          </a:prstGeom>
          <a:ln w="76200">
            <a:solidFill>
              <a:schemeClr val="accent4">
                <a:lumMod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3" name="Rectangle 12"/>
          <p:cNvSpPr/>
          <p:nvPr userDrawn="1"/>
        </p:nvSpPr>
        <p:spPr bwMode="auto">
          <a:xfrm>
            <a:off x="7296866" y="640862"/>
            <a:ext cx="1847134" cy="4054964"/>
          </a:xfrm>
          <a:prstGeom prst="rect">
            <a:avLst/>
          </a:prstGeom>
          <a:solidFill>
            <a:schemeClr val="accent4">
              <a:lumMod val="75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cxnSp>
        <p:nvCxnSpPr>
          <p:cNvPr id="15" name="Straight Connector 14"/>
          <p:cNvCxnSpPr/>
          <p:nvPr userDrawn="1"/>
        </p:nvCxnSpPr>
        <p:spPr bwMode="auto">
          <a:xfrm>
            <a:off x="7233560" y="640862"/>
            <a:ext cx="0" cy="4054963"/>
          </a:xfrm>
          <a:prstGeom prst="line">
            <a:avLst/>
          </a:prstGeom>
          <a:ln w="76200">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38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2970" t="27512" r="62648" b="29075"/>
          <a:stretch/>
        </p:blipFill>
        <p:spPr>
          <a:xfrm>
            <a:off x="0" y="-1"/>
            <a:ext cx="9144000" cy="5143502"/>
          </a:xfrm>
          <a:prstGeom prst="rect">
            <a:avLst/>
          </a:prstGeom>
        </p:spPr>
      </p:pic>
      <p:sp>
        <p:nvSpPr>
          <p:cNvPr id="14" name="Rectangle 13"/>
          <p:cNvSpPr/>
          <p:nvPr userDrawn="1"/>
        </p:nvSpPr>
        <p:spPr bwMode="auto">
          <a:xfrm>
            <a:off x="-1" y="499290"/>
            <a:ext cx="9160514" cy="4644210"/>
          </a:xfrm>
          <a:prstGeom prst="rect">
            <a:avLst/>
          </a:prstGeom>
          <a:solidFill>
            <a:srgbClr val="FFFFFF">
              <a:alpha val="89804"/>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marL="460375"/>
            <a:endParaRPr lang="en-US" sz="2800" b="1" dirty="0">
              <a:solidFill>
                <a:schemeClr val="accent6"/>
              </a:solidFill>
            </a:endParaRPr>
          </a:p>
        </p:txBody>
      </p:sp>
      <p:sp>
        <p:nvSpPr>
          <p:cNvPr id="16" name="Rectangle 15"/>
          <p:cNvSpPr/>
          <p:nvPr userDrawn="1"/>
        </p:nvSpPr>
        <p:spPr>
          <a:xfrm>
            <a:off x="7475538" y="4829568"/>
            <a:ext cx="1671477" cy="313932"/>
          </a:xfrm>
          <a:prstGeom prst="rect">
            <a:avLst/>
          </a:prstGeom>
          <a:noFill/>
        </p:spPr>
        <p:txBody>
          <a:bodyPr wrap="square" lIns="0">
            <a:spAutoFit/>
          </a:bodyPr>
          <a:lstStyle/>
          <a:p>
            <a:pPr marL="282575" marR="0" lvl="0" indent="-282575" defTabSz="914400" eaLnBrk="1" fontAlgn="auto" latinLnBrk="0" hangingPunct="1">
              <a:lnSpc>
                <a:spcPct val="90000"/>
              </a:lnSpc>
              <a:spcBef>
                <a:spcPts val="0"/>
              </a:spcBef>
              <a:spcAft>
                <a:spcPts val="0"/>
              </a:spcAft>
              <a:buClrTx/>
              <a:buSzTx/>
              <a:buFontTx/>
              <a:buNone/>
              <a:tabLst/>
              <a:defRPr/>
            </a:pPr>
            <a:fld id="{C9411589-808D-42C0-B4A6-EC1B55E571CA}" type="slidenum">
              <a:rPr lang="en-US" sz="800" kern="0" smtClean="0">
                <a:solidFill>
                  <a:schemeClr val="accent6"/>
                </a:solidFill>
                <a:latin typeface="Arial"/>
                <a:cs typeface="Arial"/>
              </a:rPr>
              <a:pPr marL="282575" marR="0" lvl="0" indent="-282575" defTabSz="914400" eaLnBrk="1" fontAlgn="auto" latinLnBrk="0" hangingPunct="1">
                <a:lnSpc>
                  <a:spcPct val="90000"/>
                </a:lnSpc>
                <a:spcBef>
                  <a:spcPts val="0"/>
                </a:spcBef>
                <a:spcAft>
                  <a:spcPts val="0"/>
                </a:spcAft>
                <a:buClrTx/>
                <a:buSzTx/>
                <a:buFontTx/>
                <a:buNone/>
                <a:tabLst/>
                <a:defRPr/>
              </a:pPr>
              <a:t>‹#›</a:t>
            </a:fld>
            <a:r>
              <a:rPr lang="en-US" sz="800" kern="0" dirty="0">
                <a:solidFill>
                  <a:schemeClr val="accent6"/>
                </a:solidFill>
                <a:latin typeface="Arial"/>
                <a:cs typeface="Arial"/>
              </a:rPr>
              <a:t>  |   </a:t>
            </a:r>
            <a:r>
              <a:rPr kumimoji="0" lang="en-US" sz="800" b="0" i="0" u="none" strike="noStrike" kern="0" cap="none" spc="0" normalizeH="0" baseline="0" noProof="0" dirty="0">
                <a:ln>
                  <a:noFill/>
                </a:ln>
                <a:solidFill>
                  <a:schemeClr val="accent6"/>
                </a:solidFill>
                <a:effectLst/>
                <a:uLnTx/>
                <a:uFillTx/>
                <a:latin typeface="Arial"/>
                <a:cs typeface="Arial"/>
              </a:rPr>
              <a:t>© 2017 Unisys Corporation.</a:t>
            </a:r>
            <a:r>
              <a:rPr lang="en-US" sz="800" kern="0" dirty="0">
                <a:solidFill>
                  <a:schemeClr val="accent6"/>
                </a:solidFill>
                <a:latin typeface="Arial"/>
                <a:cs typeface="Arial"/>
              </a:rPr>
              <a:t/>
            </a:r>
            <a:br>
              <a:rPr lang="en-US" sz="800" kern="0" dirty="0">
                <a:solidFill>
                  <a:schemeClr val="accent6"/>
                </a:solidFill>
                <a:latin typeface="Arial"/>
                <a:cs typeface="Arial"/>
              </a:rPr>
            </a:br>
            <a:r>
              <a:rPr kumimoji="0" lang="en-US" sz="800" b="0" i="0" u="none" strike="noStrike" kern="0" cap="none" spc="0" normalizeH="0" baseline="0" noProof="0" dirty="0">
                <a:ln>
                  <a:noFill/>
                </a:ln>
                <a:solidFill>
                  <a:schemeClr val="accent6"/>
                </a:solidFill>
                <a:effectLst/>
                <a:uLnTx/>
                <a:uFillTx/>
                <a:latin typeface="Arial"/>
                <a:cs typeface="Arial"/>
              </a:rPr>
              <a:t>All rights reserved.</a:t>
            </a:r>
          </a:p>
        </p:txBody>
      </p:sp>
      <p:sp>
        <p:nvSpPr>
          <p:cNvPr id="24" name="Text Placeholder 23"/>
          <p:cNvSpPr>
            <a:spLocks noGrp="1"/>
          </p:cNvSpPr>
          <p:nvPr>
            <p:ph type="body" sz="quarter" idx="11"/>
          </p:nvPr>
        </p:nvSpPr>
        <p:spPr>
          <a:xfrm>
            <a:off x="239104" y="499290"/>
            <a:ext cx="6928612" cy="621587"/>
          </a:xfrm>
        </p:spPr>
        <p:txBody>
          <a:bodyPr/>
          <a:lstStyle>
            <a:lvl1pPr marL="0" indent="0">
              <a:spcBef>
                <a:spcPts val="0"/>
              </a:spcBef>
              <a:buNone/>
              <a:defRPr sz="1800" b="1">
                <a:solidFill>
                  <a:schemeClr val="accent6"/>
                </a:solidFill>
              </a:defRPr>
            </a:lvl1pPr>
          </a:lstStyle>
          <a:p>
            <a:pPr lvl="0"/>
            <a:r>
              <a:rPr lang="en-US"/>
              <a:t>Click to edit Master text styles</a:t>
            </a:r>
          </a:p>
        </p:txBody>
      </p:sp>
      <p:sp>
        <p:nvSpPr>
          <p:cNvPr id="13" name="Rectangle 12"/>
          <p:cNvSpPr/>
          <p:nvPr userDrawn="1"/>
        </p:nvSpPr>
        <p:spPr bwMode="auto">
          <a:xfrm>
            <a:off x="7167716" y="0"/>
            <a:ext cx="1976284" cy="499290"/>
          </a:xfrm>
          <a:prstGeom prst="rect">
            <a:avLst/>
          </a:prstGeom>
          <a:solidFill>
            <a:schemeClr val="accent6"/>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3" name="Text Placeholder 2"/>
          <p:cNvSpPr>
            <a:spLocks noGrp="1"/>
          </p:cNvSpPr>
          <p:nvPr>
            <p:ph type="body" sz="quarter" idx="12"/>
          </p:nvPr>
        </p:nvSpPr>
        <p:spPr>
          <a:xfrm>
            <a:off x="239103" y="1187450"/>
            <a:ext cx="6931152" cy="3508375"/>
          </a:xfrm>
        </p:spPr>
        <p:txBody>
          <a:bodyPr/>
          <a:lstStyle>
            <a:lvl1pPr marL="285750" indent="-285750">
              <a:buClr>
                <a:schemeClr val="accent4">
                  <a:lumMod val="75000"/>
                </a:schemeClr>
              </a:buClr>
              <a:buFont typeface="Arial" panose="020B0604020202020204" pitchFamily="34" charset="0"/>
              <a:buChar char="•"/>
              <a:defRPr sz="1600"/>
            </a:lvl1pPr>
            <a:lvl2pPr marL="685800" indent="-285750">
              <a:buClr>
                <a:schemeClr val="accent4">
                  <a:lumMod val="75000"/>
                </a:schemeClr>
              </a:buClr>
              <a:buFont typeface="Arial" panose="020B0604020202020204" pitchFamily="34" charset="0"/>
              <a:buChar char="•"/>
              <a:defRPr sz="1400"/>
            </a:lvl2pPr>
            <a:lvl3pPr marL="1028700" indent="-228600">
              <a:buClr>
                <a:schemeClr val="accent4">
                  <a:lumMod val="75000"/>
                </a:schemeClr>
              </a:buClr>
              <a:buFont typeface="Arial" panose="020B0604020202020204" pitchFamily="34" charset="0"/>
              <a:buChar char="•"/>
              <a:defRPr sz="1200"/>
            </a:lvl3pPr>
            <a:lvl4pPr marL="1428750" indent="-285750">
              <a:buClr>
                <a:schemeClr val="accent4">
                  <a:lumMod val="75000"/>
                </a:schemeClr>
              </a:buClr>
              <a:buFont typeface="Arial" panose="020B0604020202020204" pitchFamily="34" charset="0"/>
              <a:buChar char="•"/>
              <a:defRPr sz="1100"/>
            </a:lvl4pPr>
            <a:lvl5pPr marL="1771650" indent="-228600">
              <a:buClr>
                <a:schemeClr val="accent4">
                  <a:lumMod val="75000"/>
                </a:schemeClr>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67716" y="-1"/>
            <a:ext cx="2126244" cy="609523"/>
          </a:xfrm>
          <a:prstGeom prst="rect">
            <a:avLst/>
          </a:prstGeom>
        </p:spPr>
      </p:pic>
      <p:cxnSp>
        <p:nvCxnSpPr>
          <p:cNvPr id="11" name="Straight Connector 10"/>
          <p:cNvCxnSpPr/>
          <p:nvPr userDrawn="1"/>
        </p:nvCxnSpPr>
        <p:spPr bwMode="auto">
          <a:xfrm>
            <a:off x="239103" y="477065"/>
            <a:ext cx="8904897" cy="0"/>
          </a:xfrm>
          <a:prstGeom prst="line">
            <a:avLst/>
          </a:prstGeom>
          <a:ln w="76200">
            <a:solidFill>
              <a:schemeClr val="accent4">
                <a:lumMod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2" name="Rectangle 11"/>
          <p:cNvSpPr/>
          <p:nvPr userDrawn="1"/>
        </p:nvSpPr>
        <p:spPr bwMode="auto">
          <a:xfrm>
            <a:off x="7296866" y="640862"/>
            <a:ext cx="1847134" cy="4054964"/>
          </a:xfrm>
          <a:prstGeom prst="rect">
            <a:avLst/>
          </a:prstGeom>
          <a:solidFill>
            <a:schemeClr val="accent4">
              <a:lumMod val="75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cxnSp>
        <p:nvCxnSpPr>
          <p:cNvPr id="15" name="Straight Connector 14"/>
          <p:cNvCxnSpPr/>
          <p:nvPr userDrawn="1"/>
        </p:nvCxnSpPr>
        <p:spPr bwMode="auto">
          <a:xfrm>
            <a:off x="7233560" y="640862"/>
            <a:ext cx="0" cy="4054963"/>
          </a:xfrm>
          <a:prstGeom prst="line">
            <a:avLst/>
          </a:prstGeom>
          <a:ln w="76200">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0629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2970" t="27512" r="62648" b="29075"/>
          <a:stretch/>
        </p:blipFill>
        <p:spPr>
          <a:xfrm>
            <a:off x="0" y="-1"/>
            <a:ext cx="9144000" cy="5143502"/>
          </a:xfrm>
          <a:prstGeom prst="rect">
            <a:avLst/>
          </a:prstGeom>
        </p:spPr>
      </p:pic>
      <p:sp>
        <p:nvSpPr>
          <p:cNvPr id="14" name="Rectangle 13"/>
          <p:cNvSpPr/>
          <p:nvPr userDrawn="1"/>
        </p:nvSpPr>
        <p:spPr bwMode="auto">
          <a:xfrm>
            <a:off x="-1" y="499290"/>
            <a:ext cx="9160514" cy="4644210"/>
          </a:xfrm>
          <a:prstGeom prst="rect">
            <a:avLst/>
          </a:prstGeom>
          <a:solidFill>
            <a:srgbClr val="FFFFFF">
              <a:alpha val="89804"/>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marL="460375"/>
            <a:endParaRPr lang="en-US" sz="2800" b="1" dirty="0">
              <a:solidFill>
                <a:schemeClr val="accent6"/>
              </a:solidFill>
            </a:endParaRPr>
          </a:p>
        </p:txBody>
      </p:sp>
      <p:sp>
        <p:nvSpPr>
          <p:cNvPr id="16" name="Rectangle 15"/>
          <p:cNvSpPr/>
          <p:nvPr userDrawn="1"/>
        </p:nvSpPr>
        <p:spPr>
          <a:xfrm>
            <a:off x="7475538" y="4829568"/>
            <a:ext cx="1671477" cy="313932"/>
          </a:xfrm>
          <a:prstGeom prst="rect">
            <a:avLst/>
          </a:prstGeom>
          <a:noFill/>
        </p:spPr>
        <p:txBody>
          <a:bodyPr wrap="square" lIns="0">
            <a:spAutoFit/>
          </a:bodyPr>
          <a:lstStyle/>
          <a:p>
            <a:pPr marL="282575" marR="0" lvl="0" indent="-282575" defTabSz="914400" eaLnBrk="1" fontAlgn="auto" latinLnBrk="0" hangingPunct="1">
              <a:lnSpc>
                <a:spcPct val="90000"/>
              </a:lnSpc>
              <a:spcBef>
                <a:spcPts val="0"/>
              </a:spcBef>
              <a:spcAft>
                <a:spcPts val="0"/>
              </a:spcAft>
              <a:buClrTx/>
              <a:buSzTx/>
              <a:buFontTx/>
              <a:buNone/>
              <a:tabLst/>
              <a:defRPr/>
            </a:pPr>
            <a:fld id="{C9411589-808D-42C0-B4A6-EC1B55E571CA}" type="slidenum">
              <a:rPr lang="en-US" sz="800" kern="0" smtClean="0">
                <a:solidFill>
                  <a:schemeClr val="accent6"/>
                </a:solidFill>
                <a:latin typeface="Arial"/>
                <a:cs typeface="Arial"/>
              </a:rPr>
              <a:pPr marL="282575" marR="0" lvl="0" indent="-282575" defTabSz="914400" eaLnBrk="1" fontAlgn="auto" latinLnBrk="0" hangingPunct="1">
                <a:lnSpc>
                  <a:spcPct val="90000"/>
                </a:lnSpc>
                <a:spcBef>
                  <a:spcPts val="0"/>
                </a:spcBef>
                <a:spcAft>
                  <a:spcPts val="0"/>
                </a:spcAft>
                <a:buClrTx/>
                <a:buSzTx/>
                <a:buFontTx/>
                <a:buNone/>
                <a:tabLst/>
                <a:defRPr/>
              </a:pPr>
              <a:t>‹#›</a:t>
            </a:fld>
            <a:r>
              <a:rPr lang="en-US" sz="800" kern="0" dirty="0">
                <a:solidFill>
                  <a:schemeClr val="accent6"/>
                </a:solidFill>
                <a:latin typeface="Arial"/>
                <a:cs typeface="Arial"/>
              </a:rPr>
              <a:t>  |   </a:t>
            </a:r>
            <a:r>
              <a:rPr kumimoji="0" lang="en-US" sz="800" b="0" i="0" u="none" strike="noStrike" kern="0" cap="none" spc="0" normalizeH="0" baseline="0" noProof="0" dirty="0">
                <a:ln>
                  <a:noFill/>
                </a:ln>
                <a:solidFill>
                  <a:schemeClr val="accent6"/>
                </a:solidFill>
                <a:effectLst/>
                <a:uLnTx/>
                <a:uFillTx/>
                <a:latin typeface="Arial"/>
                <a:cs typeface="Arial"/>
              </a:rPr>
              <a:t>© 2017 Unisys Corporation.</a:t>
            </a:r>
            <a:r>
              <a:rPr lang="en-US" sz="800" kern="0" dirty="0">
                <a:solidFill>
                  <a:schemeClr val="accent6"/>
                </a:solidFill>
                <a:latin typeface="Arial"/>
                <a:cs typeface="Arial"/>
              </a:rPr>
              <a:t/>
            </a:r>
            <a:br>
              <a:rPr lang="en-US" sz="800" kern="0" dirty="0">
                <a:solidFill>
                  <a:schemeClr val="accent6"/>
                </a:solidFill>
                <a:latin typeface="Arial"/>
                <a:cs typeface="Arial"/>
              </a:rPr>
            </a:br>
            <a:r>
              <a:rPr kumimoji="0" lang="en-US" sz="800" b="0" i="0" u="none" strike="noStrike" kern="0" cap="none" spc="0" normalizeH="0" baseline="0" noProof="0" dirty="0">
                <a:ln>
                  <a:noFill/>
                </a:ln>
                <a:solidFill>
                  <a:schemeClr val="accent6"/>
                </a:solidFill>
                <a:effectLst/>
                <a:uLnTx/>
                <a:uFillTx/>
                <a:latin typeface="Arial"/>
                <a:cs typeface="Arial"/>
              </a:rPr>
              <a:t>All rights reserved.</a:t>
            </a:r>
          </a:p>
        </p:txBody>
      </p:sp>
      <p:sp>
        <p:nvSpPr>
          <p:cNvPr id="24" name="Text Placeholder 23"/>
          <p:cNvSpPr>
            <a:spLocks noGrp="1"/>
          </p:cNvSpPr>
          <p:nvPr>
            <p:ph type="body" sz="quarter" idx="11"/>
          </p:nvPr>
        </p:nvSpPr>
        <p:spPr>
          <a:xfrm>
            <a:off x="239104" y="499290"/>
            <a:ext cx="6928612" cy="621587"/>
          </a:xfrm>
        </p:spPr>
        <p:txBody>
          <a:bodyPr/>
          <a:lstStyle>
            <a:lvl1pPr marL="0" indent="0">
              <a:spcBef>
                <a:spcPts val="0"/>
              </a:spcBef>
              <a:buNone/>
              <a:defRPr sz="1800" b="1">
                <a:solidFill>
                  <a:schemeClr val="accent6"/>
                </a:solidFill>
              </a:defRPr>
            </a:lvl1pPr>
          </a:lstStyle>
          <a:p>
            <a:pPr lvl="0"/>
            <a:r>
              <a:rPr lang="en-US"/>
              <a:t>Click to edit Master text styles</a:t>
            </a:r>
          </a:p>
        </p:txBody>
      </p:sp>
      <p:sp>
        <p:nvSpPr>
          <p:cNvPr id="13" name="Rectangle 12"/>
          <p:cNvSpPr/>
          <p:nvPr userDrawn="1"/>
        </p:nvSpPr>
        <p:spPr bwMode="auto">
          <a:xfrm>
            <a:off x="7167716" y="0"/>
            <a:ext cx="1976284" cy="499290"/>
          </a:xfrm>
          <a:prstGeom prst="rect">
            <a:avLst/>
          </a:prstGeom>
          <a:solidFill>
            <a:schemeClr val="accent6"/>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3" name="Text Placeholder 2"/>
          <p:cNvSpPr>
            <a:spLocks noGrp="1"/>
          </p:cNvSpPr>
          <p:nvPr>
            <p:ph type="body" sz="quarter" idx="12"/>
          </p:nvPr>
        </p:nvSpPr>
        <p:spPr>
          <a:xfrm>
            <a:off x="239103" y="1187450"/>
            <a:ext cx="6931152" cy="3508375"/>
          </a:xfrm>
        </p:spPr>
        <p:txBody>
          <a:bodyPr/>
          <a:lstStyle>
            <a:lvl1pPr marL="285750" indent="-285750">
              <a:buClr>
                <a:schemeClr val="accent4">
                  <a:lumMod val="75000"/>
                </a:schemeClr>
              </a:buClr>
              <a:buFont typeface="Arial" panose="020B0604020202020204" pitchFamily="34" charset="0"/>
              <a:buChar char="•"/>
              <a:defRPr sz="1600"/>
            </a:lvl1pPr>
            <a:lvl2pPr marL="685800" indent="-285750">
              <a:buClr>
                <a:schemeClr val="accent4">
                  <a:lumMod val="75000"/>
                </a:schemeClr>
              </a:buClr>
              <a:buFont typeface="Arial" panose="020B0604020202020204" pitchFamily="34" charset="0"/>
              <a:buChar char="•"/>
              <a:defRPr sz="1400"/>
            </a:lvl2pPr>
            <a:lvl3pPr marL="1028700" indent="-228600">
              <a:buClr>
                <a:schemeClr val="accent4">
                  <a:lumMod val="75000"/>
                </a:schemeClr>
              </a:buClr>
              <a:buFont typeface="Arial" panose="020B0604020202020204" pitchFamily="34" charset="0"/>
              <a:buChar char="•"/>
              <a:defRPr sz="1200"/>
            </a:lvl3pPr>
            <a:lvl4pPr marL="1428750" indent="-285750">
              <a:buClr>
                <a:schemeClr val="accent4">
                  <a:lumMod val="75000"/>
                </a:schemeClr>
              </a:buClr>
              <a:buFont typeface="Arial" panose="020B0604020202020204" pitchFamily="34" charset="0"/>
              <a:buChar char="•"/>
              <a:defRPr sz="1100"/>
            </a:lvl4pPr>
            <a:lvl5pPr marL="1771650" indent="-228600">
              <a:buClr>
                <a:schemeClr val="accent4">
                  <a:lumMod val="75000"/>
                </a:schemeClr>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67716" y="-1"/>
            <a:ext cx="2126244" cy="609523"/>
          </a:xfrm>
          <a:prstGeom prst="rect">
            <a:avLst/>
          </a:prstGeom>
        </p:spPr>
      </p:pic>
      <p:cxnSp>
        <p:nvCxnSpPr>
          <p:cNvPr id="11" name="Straight Connector 10"/>
          <p:cNvCxnSpPr/>
          <p:nvPr userDrawn="1"/>
        </p:nvCxnSpPr>
        <p:spPr bwMode="auto">
          <a:xfrm>
            <a:off x="239103" y="477065"/>
            <a:ext cx="8904897" cy="0"/>
          </a:xfrm>
          <a:prstGeom prst="line">
            <a:avLst/>
          </a:prstGeom>
          <a:ln w="76200">
            <a:solidFill>
              <a:schemeClr val="accent4">
                <a:lumMod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4828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2"/>
            <a:ext cx="8503920" cy="795869"/>
          </a:xfrm>
        </p:spPr>
        <p:txBody>
          <a:bodyPr/>
          <a:lstStyle>
            <a:lvl1pPr>
              <a:defRPr>
                <a:solidFill>
                  <a:srgbClr val="004B98"/>
                </a:solidFill>
              </a:defRPr>
            </a:lvl1pPr>
          </a:lstStyle>
          <a:p>
            <a:r>
              <a:rPr lang="en-US"/>
              <a:t>Click to edit Master title style</a:t>
            </a:r>
            <a:endParaRPr lang="en-US" dirty="0"/>
          </a:p>
        </p:txBody>
      </p:sp>
      <p:sp>
        <p:nvSpPr>
          <p:cNvPr id="3" name="Content Placeholder 2"/>
          <p:cNvSpPr>
            <a:spLocks noGrp="1"/>
          </p:cNvSpPr>
          <p:nvPr>
            <p:ph idx="1"/>
          </p:nvPr>
        </p:nvSpPr>
        <p:spPr>
          <a:xfrm>
            <a:off x="310896" y="1028700"/>
            <a:ext cx="8503920" cy="3520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168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uccess_Story">
    <p:spTree>
      <p:nvGrpSpPr>
        <p:cNvPr id="1" name=""/>
        <p:cNvGrpSpPr/>
        <p:nvPr/>
      </p:nvGrpSpPr>
      <p:grpSpPr>
        <a:xfrm>
          <a:off x="0" y="0"/>
          <a:ext cx="0" cy="0"/>
          <a:chOff x="0" y="0"/>
          <a:chExt cx="0" cy="0"/>
        </a:xfrm>
      </p:grpSpPr>
      <p:sp>
        <p:nvSpPr>
          <p:cNvPr id="10" name="Picture Placeholder 6"/>
          <p:cNvSpPr>
            <a:spLocks noGrp="1"/>
          </p:cNvSpPr>
          <p:nvPr>
            <p:ph type="pic" sz="quarter" idx="19" hasCustomPrompt="1"/>
          </p:nvPr>
        </p:nvSpPr>
        <p:spPr>
          <a:xfrm>
            <a:off x="5506488" y="205946"/>
            <a:ext cx="3429000" cy="2468880"/>
          </a:xfrm>
        </p:spPr>
        <p:txBody>
          <a:bodyPr tIns="1828800"/>
          <a:lstStyle>
            <a:lvl1pPr marL="0" indent="0" algn="ctr">
              <a:buNone/>
              <a:defRPr sz="1600"/>
            </a:lvl1pPr>
          </a:lstStyle>
          <a:p>
            <a:r>
              <a:rPr lang="en-US" sz="1600" dirty="0"/>
              <a:t>Click icon to insert picture</a:t>
            </a:r>
            <a:endParaRPr lang="en-US" dirty="0"/>
          </a:p>
        </p:txBody>
      </p:sp>
      <p:sp>
        <p:nvSpPr>
          <p:cNvPr id="12" name="Picture Placeholder 6"/>
          <p:cNvSpPr>
            <a:spLocks noGrp="1"/>
          </p:cNvSpPr>
          <p:nvPr>
            <p:ph type="pic" sz="quarter" idx="21" hasCustomPrompt="1"/>
          </p:nvPr>
        </p:nvSpPr>
        <p:spPr>
          <a:xfrm>
            <a:off x="310896" y="262273"/>
            <a:ext cx="5027223" cy="457200"/>
          </a:xfrm>
        </p:spPr>
        <p:txBody>
          <a:bodyPr tIns="0" bIns="0" anchor="ctr" anchorCtr="0"/>
          <a:lstStyle>
            <a:lvl1pPr marL="0" indent="0" algn="l">
              <a:buNone/>
              <a:defRPr sz="1600" baseline="0"/>
            </a:lvl1pPr>
          </a:lstStyle>
          <a:p>
            <a:r>
              <a:rPr lang="en-US" dirty="0"/>
              <a:t>Insert client logo here</a:t>
            </a:r>
          </a:p>
        </p:txBody>
      </p:sp>
      <p:sp>
        <p:nvSpPr>
          <p:cNvPr id="7" name="Text Placeholder 6"/>
          <p:cNvSpPr>
            <a:spLocks noGrp="1"/>
          </p:cNvSpPr>
          <p:nvPr>
            <p:ph type="body" sz="quarter" idx="22" hasCustomPrompt="1"/>
          </p:nvPr>
        </p:nvSpPr>
        <p:spPr>
          <a:xfrm>
            <a:off x="5506630" y="2670371"/>
            <a:ext cx="3429000" cy="2044241"/>
          </a:xfrm>
          <a:solidFill>
            <a:schemeClr val="tx1">
              <a:lumMod val="10000"/>
              <a:lumOff val="90000"/>
            </a:schemeClr>
          </a:solidFill>
        </p:spPr>
        <p:txBody>
          <a:bodyPr lIns="182880" rIns="182880" anchor="ctr" anchorCtr="0"/>
          <a:lstStyle>
            <a:lvl1pPr marL="0" indent="0">
              <a:buFontTx/>
              <a:buNone/>
              <a:defRPr sz="1300" b="1" baseline="0">
                <a:solidFill>
                  <a:schemeClr val="bg2"/>
                </a:solidFill>
              </a:defRPr>
            </a:lvl1pPr>
          </a:lstStyle>
          <a:p>
            <a:pPr lvl="0"/>
            <a:r>
              <a:rPr lang="en-US"/>
              <a:t>Insert customer quote or callout</a:t>
            </a:r>
          </a:p>
        </p:txBody>
      </p:sp>
      <p:sp>
        <p:nvSpPr>
          <p:cNvPr id="6" name="Text Placeholder 3"/>
          <p:cNvSpPr>
            <a:spLocks noGrp="1"/>
          </p:cNvSpPr>
          <p:nvPr>
            <p:ph type="body" sz="quarter" idx="23"/>
          </p:nvPr>
        </p:nvSpPr>
        <p:spPr>
          <a:xfrm>
            <a:off x="310896" y="1097280"/>
            <a:ext cx="5029200" cy="3621024"/>
          </a:xfrm>
        </p:spPr>
        <p:txBody>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578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5337"/>
            <a:ext cx="8531352" cy="457200"/>
          </a:xfrm>
        </p:spPr>
        <p:txBody>
          <a:bodyPr anchor="b" anchorCtr="0"/>
          <a:lstStyle/>
          <a:p>
            <a:r>
              <a:rPr lang="en-US"/>
              <a:t>Click to edit Master title style</a:t>
            </a:r>
            <a:endParaRPr lang="en-AU" dirty="0"/>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666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_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546" y="495300"/>
            <a:ext cx="9141129" cy="4451197"/>
          </a:xfrm>
          <a:prstGeom prst="rect">
            <a:avLst/>
          </a:prstGeom>
        </p:spPr>
      </p:pic>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50977" y="148455"/>
            <a:ext cx="1601391" cy="255356"/>
          </a:xfrm>
          <a:prstGeom prst="rect">
            <a:avLst/>
          </a:prstGeom>
          <a:extLst>
            <a:ext uri="{909E8E84-426E-40DD-AFC4-6F175D3DCCD1}">
              <a14:hiddenFill xmlns:a14="http://schemas.microsoft.com/office/drawing/2010/main">
                <a:solidFill>
                  <a:srgbClr val="FFFFFF"/>
                </a:solidFill>
              </a14:hiddenFill>
            </a:ext>
          </a:extLst>
        </p:spPr>
      </p:pic>
      <p:grpSp>
        <p:nvGrpSpPr>
          <p:cNvPr id="28" name="Group 27"/>
          <p:cNvGrpSpPr>
            <a:grpSpLocks noChangeAspect="1"/>
          </p:cNvGrpSpPr>
          <p:nvPr userDrawn="1"/>
        </p:nvGrpSpPr>
        <p:grpSpPr>
          <a:xfrm>
            <a:off x="3762053" y="3439524"/>
            <a:ext cx="5388362" cy="1506973"/>
            <a:chOff x="0" y="2315916"/>
            <a:chExt cx="5903258" cy="1650978"/>
          </a:xfrm>
        </p:grpSpPr>
        <p:sp>
          <p:nvSpPr>
            <p:cNvPr id="29" name="Rectangle 28"/>
            <p:cNvSpPr/>
            <p:nvPr userDrawn="1"/>
          </p:nvSpPr>
          <p:spPr>
            <a:xfrm>
              <a:off x="0" y="2315916"/>
              <a:ext cx="5903258" cy="1650978"/>
            </a:xfrm>
            <a:prstGeom prst="rect">
              <a:avLst/>
            </a:prstGeom>
            <a:solidFill>
              <a:srgbClr val="1930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p:cNvPicPr/>
            <p:nvPr userDrawn="1"/>
          </p:nvPicPr>
          <p:blipFill>
            <a:blip r:embed="rId4">
              <a:extLst>
                <a:ext uri="{28A0092B-C50C-407E-A947-70E740481C1C}">
                  <a14:useLocalDpi xmlns:a14="http://schemas.microsoft.com/office/drawing/2010/main" val="0"/>
                </a:ext>
              </a:extLst>
            </a:blip>
            <a:stretch>
              <a:fillRect/>
            </a:stretch>
          </p:blipFill>
          <p:spPr>
            <a:xfrm>
              <a:off x="173333" y="2488942"/>
              <a:ext cx="1304925" cy="1304925"/>
            </a:xfrm>
            <a:prstGeom prst="rect">
              <a:avLst/>
            </a:prstGeom>
          </p:spPr>
        </p:pic>
        <p:cxnSp>
          <p:nvCxnSpPr>
            <p:cNvPr id="31" name="Straight Connector 30"/>
            <p:cNvCxnSpPr/>
            <p:nvPr userDrawn="1"/>
          </p:nvCxnSpPr>
          <p:spPr>
            <a:xfrm>
              <a:off x="1624932" y="2551501"/>
              <a:ext cx="889431" cy="0"/>
            </a:xfrm>
            <a:prstGeom prst="line">
              <a:avLst/>
            </a:prstGeom>
            <a:ln w="44450">
              <a:solidFill>
                <a:srgbClr val="FFC627"/>
              </a:solidFill>
            </a:ln>
          </p:spPr>
          <p:style>
            <a:lnRef idx="1">
              <a:schemeClr val="accent1"/>
            </a:lnRef>
            <a:fillRef idx="0">
              <a:schemeClr val="accent1"/>
            </a:fillRef>
            <a:effectRef idx="0">
              <a:schemeClr val="accent1"/>
            </a:effectRef>
            <a:fontRef idx="minor">
              <a:schemeClr val="tx1"/>
            </a:fontRef>
          </p:style>
        </p:cxnSp>
      </p:grpSp>
      <p:sp>
        <p:nvSpPr>
          <p:cNvPr id="24" name="Title 1"/>
          <p:cNvSpPr>
            <a:spLocks noGrp="1"/>
          </p:cNvSpPr>
          <p:nvPr>
            <p:ph type="title" hasCustomPrompt="1"/>
          </p:nvPr>
        </p:nvSpPr>
        <p:spPr>
          <a:xfrm>
            <a:off x="5188776" y="3949446"/>
            <a:ext cx="3991379" cy="493461"/>
          </a:xfrm>
        </p:spPr>
        <p:txBody>
          <a:bodyPr/>
          <a:lstStyle>
            <a:lvl1pPr>
              <a:defRPr>
                <a:solidFill>
                  <a:schemeClr val="bg1"/>
                </a:solidFill>
              </a:defRPr>
            </a:lvl1pPr>
          </a:lstStyle>
          <a:p>
            <a:r>
              <a:rPr lang="en-US"/>
              <a:t>Digital Workplace Solutions</a:t>
            </a:r>
          </a:p>
        </p:txBody>
      </p:sp>
      <p:sp>
        <p:nvSpPr>
          <p:cNvPr id="25" name="Text Placeholder 2"/>
          <p:cNvSpPr>
            <a:spLocks noGrp="1"/>
          </p:cNvSpPr>
          <p:nvPr>
            <p:ph type="body" sz="quarter" idx="12" hasCustomPrompt="1"/>
          </p:nvPr>
        </p:nvSpPr>
        <p:spPr>
          <a:xfrm>
            <a:off x="5189013" y="4299359"/>
            <a:ext cx="3994867" cy="371045"/>
          </a:xfrm>
        </p:spPr>
        <p:txBody>
          <a:bodyPr/>
          <a:lstStyle>
            <a:lvl1pPr marL="0" indent="0">
              <a:buNone/>
              <a:defRPr baseline="0">
                <a:solidFill>
                  <a:schemeClr val="bg1"/>
                </a:solidFill>
              </a:defRPr>
            </a:lvl1pPr>
          </a:lstStyle>
          <a:p>
            <a:r>
              <a:rPr lang="en-US"/>
              <a:t>Empowering the Digital Worker</a:t>
            </a:r>
          </a:p>
        </p:txBody>
      </p:sp>
    </p:spTree>
    <p:extLst>
      <p:ext uri="{BB962C8B-B14F-4D97-AF65-F5344CB8AC3E}">
        <p14:creationId xmlns:p14="http://schemas.microsoft.com/office/powerpoint/2010/main" val="100286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0895"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81728"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itle 6"/>
          <p:cNvSpPr>
            <a:spLocks noGrp="1"/>
          </p:cNvSpPr>
          <p:nvPr>
            <p:ph type="title"/>
          </p:nvPr>
        </p:nvSpPr>
        <p:spPr>
          <a:xfrm>
            <a:off x="310896" y="280203"/>
            <a:ext cx="8531352" cy="457200"/>
          </a:xfrm>
        </p:spPr>
        <p:txBody>
          <a:bodyPr/>
          <a:lstStyle/>
          <a:p>
            <a:r>
              <a:rPr lang="en-US"/>
              <a:t>Click to edit Master title style</a:t>
            </a:r>
          </a:p>
        </p:txBody>
      </p:sp>
      <p:sp>
        <p:nvSpPr>
          <p:cNvPr id="10" name="Text Placeholder 9"/>
          <p:cNvSpPr>
            <a:spLocks noGrp="1"/>
          </p:cNvSpPr>
          <p:nvPr>
            <p:ph type="body" sz="quarter" idx="10"/>
          </p:nvPr>
        </p:nvSpPr>
        <p:spPr>
          <a:xfrm>
            <a:off x="310895"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4681728"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4572000" y="206374"/>
            <a:ext cx="4279392" cy="4505669"/>
          </a:xfrm>
        </p:spPr>
        <p:txBody>
          <a:bodyPr tIns="1828800"/>
          <a:lstStyle>
            <a:lvl1pPr marL="0" indent="0" algn="ctr">
              <a:buNone/>
              <a:defRPr sz="1600"/>
            </a:lvl1pPr>
          </a:lstStyle>
          <a:p>
            <a:r>
              <a:rPr lang="en-US" sz="1600" dirty="0"/>
              <a:t>Click icon to insert picture</a:t>
            </a:r>
            <a:endParaRPr lang="en-US" dirty="0"/>
          </a:p>
        </p:txBody>
      </p:sp>
      <p:sp>
        <p:nvSpPr>
          <p:cNvPr id="8" name="Title 7"/>
          <p:cNvSpPr>
            <a:spLocks noGrp="1"/>
          </p:cNvSpPr>
          <p:nvPr>
            <p:ph type="title"/>
          </p:nvPr>
        </p:nvSpPr>
        <p:spPr>
          <a:xfrm>
            <a:off x="310896" y="280203"/>
            <a:ext cx="4023360" cy="457200"/>
          </a:xfrm>
        </p:spPr>
        <p:txBody>
          <a:bodyPr/>
          <a:lstStyle/>
          <a:p>
            <a:r>
              <a:rPr lang="en-US"/>
              <a:t>Click to edit Master title style</a:t>
            </a:r>
            <a:endParaRPr lang="en-US" dirty="0"/>
          </a:p>
        </p:txBody>
      </p:sp>
      <p:sp>
        <p:nvSpPr>
          <p:cNvPr id="3"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4568275" y="205767"/>
            <a:ext cx="4279392" cy="4507992"/>
          </a:xfrm>
        </p:spPr>
        <p:txBody>
          <a:bodyPr tIns="1828800"/>
          <a:lstStyle>
            <a:lvl1pPr marL="0" indent="0" algn="ctr">
              <a:buNone/>
              <a:defRPr sz="1600" baseline="0"/>
            </a:lvl1pPr>
          </a:lstStyle>
          <a:p>
            <a:r>
              <a:rPr lang="en-US" sz="1600" dirty="0"/>
              <a:t>Click icon to insert chart</a:t>
            </a:r>
            <a:endParaRPr lang="en-US" dirty="0"/>
          </a:p>
        </p:txBody>
      </p:sp>
      <p:sp>
        <p:nvSpPr>
          <p:cNvPr id="4" name="Title 3"/>
          <p:cNvSpPr>
            <a:spLocks noGrp="1"/>
          </p:cNvSpPr>
          <p:nvPr>
            <p:ph type="title"/>
          </p:nvPr>
        </p:nvSpPr>
        <p:spPr>
          <a:xfrm>
            <a:off x="310896" y="280203"/>
            <a:ext cx="4023360" cy="457200"/>
          </a:xfrm>
        </p:spPr>
        <p:txBody>
          <a:bodyPr/>
          <a:lstStyle/>
          <a:p>
            <a:r>
              <a:rPr lang="en-US"/>
              <a:t>Click to edit Master title style</a:t>
            </a:r>
            <a:endParaRPr lang="en-US" dirty="0"/>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4572529" y="205767"/>
            <a:ext cx="4275138" cy="4507992"/>
          </a:xfrm>
        </p:spPr>
        <p:txBody>
          <a:bodyPr tIns="1828800"/>
          <a:lstStyle>
            <a:lvl1pPr marL="0" indent="0" algn="ctr">
              <a:buNone/>
              <a:defRPr sz="1600"/>
            </a:lvl1pPr>
          </a:lstStyle>
          <a:p>
            <a:r>
              <a:rPr lang="en-US" dirty="0"/>
              <a:t>Click icon to insert table</a:t>
            </a:r>
          </a:p>
        </p:txBody>
      </p:sp>
      <p:sp>
        <p:nvSpPr>
          <p:cNvPr id="4" name="Title 3"/>
          <p:cNvSpPr>
            <a:spLocks noGrp="1"/>
          </p:cNvSpPr>
          <p:nvPr>
            <p:ph type="title"/>
          </p:nvPr>
        </p:nvSpPr>
        <p:spPr>
          <a:xfrm>
            <a:off x="310896" y="280203"/>
            <a:ext cx="4023360" cy="457200"/>
          </a:xfrm>
        </p:spPr>
        <p:txBody>
          <a:bodyPr/>
          <a:lstStyle/>
          <a:p>
            <a:r>
              <a:rPr lang="en-US"/>
              <a:t>Click to edit Master title style</a:t>
            </a:r>
            <a:endParaRPr lang="en-US" dirty="0"/>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image" Target="../media/image1.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0203"/>
            <a:ext cx="8531352" cy="457200"/>
          </a:xfrm>
          <a:prstGeom prst="rect">
            <a:avLst/>
          </a:prstGeom>
        </p:spPr>
        <p:txBody>
          <a:bodyPr vert="horz" lIns="0" tIns="45720" rIns="0" bIns="45720" rtlCol="0" anchor="ctr" anchorCtr="0">
            <a:noAutofit/>
          </a:bodyPr>
          <a:lstStyle/>
          <a:p>
            <a:r>
              <a:rPr lang="en-US"/>
              <a:t>Click to edit Master title style</a:t>
            </a:r>
            <a:endParaRPr lang="en-AU" dirty="0"/>
          </a:p>
        </p:txBody>
      </p:sp>
      <p:sp>
        <p:nvSpPr>
          <p:cNvPr id="3" name="Text Placeholder 2"/>
          <p:cNvSpPr>
            <a:spLocks noGrp="1"/>
          </p:cNvSpPr>
          <p:nvPr>
            <p:ph type="body" idx="1"/>
          </p:nvPr>
        </p:nvSpPr>
        <p:spPr>
          <a:xfrm>
            <a:off x="310896" y="1099267"/>
            <a:ext cx="8527870" cy="3621024"/>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Rectangle 13"/>
          <p:cNvSpPr/>
          <p:nvPr userDrawn="1"/>
        </p:nvSpPr>
        <p:spPr bwMode="auto">
          <a:xfrm>
            <a:off x="8673959" y="4814661"/>
            <a:ext cx="470043" cy="291414"/>
          </a:xfrm>
          <a:prstGeom prst="rect">
            <a:avLst/>
          </a:prstGeom>
          <a:noFill/>
          <a:ln w="9525" cap="flat" cmpd="sng" algn="ctr">
            <a:noFill/>
            <a:prstDash val="soli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l" defTabSz="685783" eaLnBrk="1" fontAlgn="auto" latinLnBrk="0" hangingPunct="1">
              <a:lnSpc>
                <a:spcPct val="100000"/>
              </a:lnSpc>
              <a:spcBef>
                <a:spcPts val="0"/>
              </a:spcBef>
              <a:spcAft>
                <a:spcPts val="0"/>
              </a:spcAft>
              <a:buClrTx/>
              <a:buSzTx/>
              <a:buFontTx/>
              <a:buNone/>
              <a:tabLst/>
              <a:defRPr/>
            </a:pPr>
            <a:fld id="{615657DD-24B7-4628-B5DA-698972284F41}" type="slidenum">
              <a:rPr kumimoji="0" lang="en-US" sz="680" b="0" i="0" u="none" strike="noStrike" kern="0" cap="none" spc="0" normalizeH="0" baseline="0" noProof="0" smtClean="0">
                <a:ln>
                  <a:noFill/>
                </a:ln>
                <a:solidFill>
                  <a:schemeClr val="tx1"/>
                </a:solidFill>
                <a:effectLst/>
                <a:uLnTx/>
                <a:uFillTx/>
                <a:latin typeface="Arial"/>
                <a:ea typeface="+mn-ea"/>
                <a:cs typeface="Arial"/>
              </a:rPr>
              <a:pPr marL="0" marR="0" lvl="0" indent="0" algn="l" defTabSz="685783" eaLnBrk="1" fontAlgn="auto" latinLnBrk="0" hangingPunct="1">
                <a:lnSpc>
                  <a:spcPct val="100000"/>
                </a:lnSpc>
                <a:spcBef>
                  <a:spcPts val="0"/>
                </a:spcBef>
                <a:spcAft>
                  <a:spcPts val="0"/>
                </a:spcAft>
                <a:buClrTx/>
                <a:buSzTx/>
                <a:buFontTx/>
                <a:buNone/>
                <a:tabLst/>
                <a:defRPr/>
              </a:pPr>
              <a:t>‹#›</a:t>
            </a:fld>
            <a:endParaRPr kumimoji="0" lang="en-US" sz="680" b="0" i="0" u="none" strike="noStrike" kern="0" cap="none" spc="0" normalizeH="0" baseline="0" noProof="0" dirty="0">
              <a:ln>
                <a:noFill/>
              </a:ln>
              <a:solidFill>
                <a:schemeClr val="tx1"/>
              </a:solidFill>
              <a:effectLst/>
              <a:uLnTx/>
              <a:uFillTx/>
              <a:latin typeface="Arial"/>
              <a:ea typeface="+mn-ea"/>
              <a:cs typeface="Arial"/>
            </a:endParaRPr>
          </a:p>
        </p:txBody>
      </p:sp>
      <p:sp>
        <p:nvSpPr>
          <p:cNvPr id="8" name="TextBox 7"/>
          <p:cNvSpPr txBox="1"/>
          <p:nvPr userDrawn="1"/>
        </p:nvSpPr>
        <p:spPr>
          <a:xfrm>
            <a:off x="4480821" y="4854201"/>
            <a:ext cx="4197246" cy="196977"/>
          </a:xfrm>
          <a:prstGeom prst="rect">
            <a:avLst/>
          </a:prstGeom>
          <a:noFill/>
        </p:spPr>
        <p:txBody>
          <a:bodyPr wrap="square" rtlCol="0" anchor="ctr" anchorCtr="0">
            <a:spAutoFit/>
          </a:bodyPr>
          <a:lstStyle/>
          <a:p>
            <a:pPr marL="0" marR="0" indent="0" algn="r" defTabSz="685783" rtl="0" eaLnBrk="1" fontAlgn="auto" latinLnBrk="0" hangingPunct="1">
              <a:lnSpc>
                <a:spcPct val="100000"/>
              </a:lnSpc>
              <a:spcBef>
                <a:spcPts val="0"/>
              </a:spcBef>
              <a:spcAft>
                <a:spcPts val="0"/>
              </a:spcAft>
              <a:buClrTx/>
              <a:buSzTx/>
              <a:buFontTx/>
              <a:buNone/>
              <a:tabLst/>
              <a:defRPr/>
            </a:pPr>
            <a:r>
              <a:rPr lang="en-US" sz="680" kern="0" dirty="0">
                <a:solidFill>
                  <a:schemeClr val="tx1"/>
                </a:solidFill>
                <a:cs typeface="Arial"/>
              </a:rPr>
              <a:t>© 2018 Unisys Corporation. All rights reserved.     | </a:t>
            </a:r>
          </a:p>
        </p:txBody>
      </p:sp>
      <p:cxnSp>
        <p:nvCxnSpPr>
          <p:cNvPr id="9" name="Straight Connector 8"/>
          <p:cNvCxnSpPr>
            <a:cxnSpLocks/>
          </p:cNvCxnSpPr>
          <p:nvPr userDrawn="1"/>
        </p:nvCxnSpPr>
        <p:spPr>
          <a:xfrm>
            <a:off x="310896" y="950809"/>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310896" y="4847114"/>
            <a:ext cx="1085687" cy="173122"/>
          </a:xfrm>
          <a:prstGeom prst="rect">
            <a:avLst/>
          </a:prstGeom>
        </p:spPr>
      </p:pic>
    </p:spTree>
    <p:extLst>
      <p:ext uri="{BB962C8B-B14F-4D97-AF65-F5344CB8AC3E}">
        <p14:creationId xmlns:p14="http://schemas.microsoft.com/office/powerpoint/2010/main" val="3991182150"/>
      </p:ext>
    </p:extLst>
  </p:cSld>
  <p:clrMap bg1="lt1" tx1="dk1" bg2="lt2" tx2="dk2" accent1="accent1" accent2="accent2" accent3="accent3" accent4="accent4" accent5="accent5" accent6="accent6" hlink="hlink" folHlink="folHlink"/>
  <p:sldLayoutIdLst>
    <p:sldLayoutId id="2147483750" r:id="rId1"/>
    <p:sldLayoutId id="2147483755" r:id="rId2"/>
    <p:sldLayoutId id="2147483696" r:id="rId3"/>
    <p:sldLayoutId id="2147483702" r:id="rId4"/>
    <p:sldLayoutId id="2147483707" r:id="rId5"/>
    <p:sldLayoutId id="2147483757" r:id="rId6"/>
    <p:sldLayoutId id="2147483731" r:id="rId7"/>
    <p:sldLayoutId id="2147483712" r:id="rId8"/>
    <p:sldLayoutId id="2147483713" r:id="rId9"/>
    <p:sldLayoutId id="2147483738" r:id="rId10"/>
    <p:sldLayoutId id="2147483730" r:id="rId11"/>
    <p:sldLayoutId id="2147483682" r:id="rId12"/>
    <p:sldLayoutId id="2147483710" r:id="rId13"/>
    <p:sldLayoutId id="2147483708" r:id="rId14"/>
    <p:sldLayoutId id="2147483693" r:id="rId15"/>
    <p:sldLayoutId id="2147483737" r:id="rId16"/>
    <p:sldLayoutId id="2147483706" r:id="rId17"/>
    <p:sldLayoutId id="2147483733" r:id="rId18"/>
    <p:sldLayoutId id="2147483805" r:id="rId19"/>
    <p:sldLayoutId id="2147483806" r:id="rId20"/>
    <p:sldLayoutId id="2147483807"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p:titleStyle>
    <p:body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0203"/>
            <a:ext cx="8531352" cy="457200"/>
          </a:xfrm>
          <a:prstGeom prst="rect">
            <a:avLst/>
          </a:prstGeom>
        </p:spPr>
        <p:txBody>
          <a:bodyPr vert="horz" lIns="0" tIns="45720" rIns="0" bIns="45720" rtlCol="0" anchor="ctr" anchorCtr="0">
            <a:noAutofit/>
          </a:bodyPr>
          <a:lstStyle/>
          <a:p>
            <a:r>
              <a:rPr lang="en-US"/>
              <a:t>Click to edit Master title style</a:t>
            </a:r>
            <a:endParaRPr lang="en-AU"/>
          </a:p>
        </p:txBody>
      </p:sp>
      <p:sp>
        <p:nvSpPr>
          <p:cNvPr id="3" name="Text Placeholder 2"/>
          <p:cNvSpPr>
            <a:spLocks noGrp="1"/>
          </p:cNvSpPr>
          <p:nvPr>
            <p:ph type="body" idx="1"/>
          </p:nvPr>
        </p:nvSpPr>
        <p:spPr>
          <a:xfrm>
            <a:off x="310896" y="1099267"/>
            <a:ext cx="8527870" cy="3621024"/>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Rectangle 13"/>
          <p:cNvSpPr/>
          <p:nvPr userDrawn="1"/>
        </p:nvSpPr>
        <p:spPr bwMode="auto">
          <a:xfrm>
            <a:off x="8673959" y="4814661"/>
            <a:ext cx="470043" cy="291414"/>
          </a:xfrm>
          <a:prstGeom prst="rect">
            <a:avLst/>
          </a:prstGeom>
          <a:noFill/>
          <a:ln w="9525" cap="flat" cmpd="sng" algn="ctr">
            <a:noFill/>
            <a:prstDash val="soli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l" defTabSz="685783" eaLnBrk="1" fontAlgn="auto" latinLnBrk="0" hangingPunct="1">
              <a:lnSpc>
                <a:spcPct val="100000"/>
              </a:lnSpc>
              <a:spcBef>
                <a:spcPts val="0"/>
              </a:spcBef>
              <a:spcAft>
                <a:spcPts val="0"/>
              </a:spcAft>
              <a:buClrTx/>
              <a:buSzTx/>
              <a:buFontTx/>
              <a:buNone/>
              <a:tabLst/>
              <a:defRPr/>
            </a:pPr>
            <a:fld id="{615657DD-24B7-4628-B5DA-698972284F41}" type="slidenum">
              <a:rPr kumimoji="0" lang="en-US" sz="680" b="0" i="0" u="none" strike="noStrike" kern="0" cap="none" spc="0" normalizeH="0" baseline="0" noProof="0" smtClean="0">
                <a:ln>
                  <a:noFill/>
                </a:ln>
                <a:solidFill>
                  <a:schemeClr val="tx1"/>
                </a:solidFill>
                <a:effectLst/>
                <a:uLnTx/>
                <a:uFillTx/>
                <a:latin typeface="Arial"/>
                <a:ea typeface="+mn-ea"/>
                <a:cs typeface="Arial"/>
              </a:rPr>
              <a:pPr marL="0" marR="0" lvl="0" indent="0" algn="l" defTabSz="685783" eaLnBrk="1" fontAlgn="auto" latinLnBrk="0" hangingPunct="1">
                <a:lnSpc>
                  <a:spcPct val="100000"/>
                </a:lnSpc>
                <a:spcBef>
                  <a:spcPts val="0"/>
                </a:spcBef>
                <a:spcAft>
                  <a:spcPts val="0"/>
                </a:spcAft>
                <a:buClrTx/>
                <a:buSzTx/>
                <a:buFontTx/>
                <a:buNone/>
                <a:tabLst/>
                <a:defRPr/>
              </a:pPr>
              <a:t>‹#›</a:t>
            </a:fld>
            <a:endParaRPr kumimoji="0" lang="en-US" sz="680" b="0" i="0" u="none" strike="noStrike" kern="0" cap="none" spc="0" normalizeH="0" baseline="0" noProof="0" dirty="0">
              <a:ln>
                <a:noFill/>
              </a:ln>
              <a:solidFill>
                <a:schemeClr val="tx1"/>
              </a:solidFill>
              <a:effectLst/>
              <a:uLnTx/>
              <a:uFillTx/>
              <a:latin typeface="Arial"/>
              <a:ea typeface="+mn-ea"/>
              <a:cs typeface="Arial"/>
            </a:endParaRPr>
          </a:p>
        </p:txBody>
      </p:sp>
      <p:sp>
        <p:nvSpPr>
          <p:cNvPr id="8" name="TextBox 7"/>
          <p:cNvSpPr txBox="1"/>
          <p:nvPr userDrawn="1"/>
        </p:nvSpPr>
        <p:spPr>
          <a:xfrm>
            <a:off x="4480821" y="4854201"/>
            <a:ext cx="4197246" cy="196977"/>
          </a:xfrm>
          <a:prstGeom prst="rect">
            <a:avLst/>
          </a:prstGeom>
          <a:noFill/>
        </p:spPr>
        <p:txBody>
          <a:bodyPr wrap="square" rtlCol="0" anchor="ctr" anchorCtr="0">
            <a:spAutoFit/>
          </a:bodyPr>
          <a:lstStyle/>
          <a:p>
            <a:pPr marL="0" marR="0" indent="0" algn="r" defTabSz="685783" rtl="0" eaLnBrk="1" fontAlgn="auto" latinLnBrk="0" hangingPunct="1">
              <a:lnSpc>
                <a:spcPct val="100000"/>
              </a:lnSpc>
              <a:spcBef>
                <a:spcPts val="0"/>
              </a:spcBef>
              <a:spcAft>
                <a:spcPts val="0"/>
              </a:spcAft>
              <a:buClrTx/>
              <a:buSzTx/>
              <a:buFontTx/>
              <a:buNone/>
              <a:tabLst/>
              <a:defRPr/>
            </a:pPr>
            <a:r>
              <a:rPr lang="en-US" sz="680" kern="0" dirty="0">
                <a:solidFill>
                  <a:schemeClr val="tx1"/>
                </a:solidFill>
                <a:cs typeface="Arial"/>
              </a:rPr>
              <a:t>© 2018 Unisys Corporation. All rights reserved.     | </a:t>
            </a:r>
          </a:p>
        </p:txBody>
      </p:sp>
      <p:cxnSp>
        <p:nvCxnSpPr>
          <p:cNvPr id="9" name="Straight Connector 8"/>
          <p:cNvCxnSpPr>
            <a:cxnSpLocks/>
          </p:cNvCxnSpPr>
          <p:nvPr userDrawn="1"/>
        </p:nvCxnSpPr>
        <p:spPr>
          <a:xfrm>
            <a:off x="310896" y="950809"/>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310896" y="4847114"/>
            <a:ext cx="1085687" cy="173122"/>
          </a:xfrm>
          <a:prstGeom prst="rect">
            <a:avLst/>
          </a:prstGeom>
        </p:spPr>
      </p:pic>
    </p:spTree>
    <p:extLst>
      <p:ext uri="{BB962C8B-B14F-4D97-AF65-F5344CB8AC3E}">
        <p14:creationId xmlns:p14="http://schemas.microsoft.com/office/powerpoint/2010/main" val="89262623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p:titleStyle>
    <p:body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unisys.com/offerings/infrastructure-transformation/cloud-and-data-center-services/cloudforte-for-aw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hyperlink" Target="https://unisyscorp.sharepoint.com/sites/FS/PortfolioSolutions/SitePages/Unisys%20Federal%20Application%20Services.aspx?from=1"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077790" y="3599007"/>
            <a:ext cx="5066209" cy="396119"/>
          </a:xfrm>
        </p:spPr>
        <p:txBody>
          <a:bodyPr/>
          <a:lstStyle/>
          <a:p>
            <a:endParaRPr lang="en-US" dirty="0"/>
          </a:p>
          <a:p>
            <a:endParaRPr lang="en-US" dirty="0"/>
          </a:p>
        </p:txBody>
      </p:sp>
      <p:sp>
        <p:nvSpPr>
          <p:cNvPr id="3" name="Title 2"/>
          <p:cNvSpPr>
            <a:spLocks noGrp="1"/>
          </p:cNvSpPr>
          <p:nvPr>
            <p:ph type="title"/>
          </p:nvPr>
        </p:nvSpPr>
        <p:spPr>
          <a:xfrm>
            <a:off x="4086456" y="3335603"/>
            <a:ext cx="5068561" cy="526808"/>
          </a:xfrm>
        </p:spPr>
        <p:txBody>
          <a:bodyPr/>
          <a:lstStyle/>
          <a:p>
            <a:r>
              <a:rPr lang="en-US" dirty="0"/>
              <a:t>Unisys CloudForte™ Overview</a:t>
            </a:r>
          </a:p>
        </p:txBody>
      </p:sp>
      <p:sp>
        <p:nvSpPr>
          <p:cNvPr id="7" name="Text Placeholder 6"/>
          <p:cNvSpPr>
            <a:spLocks noGrp="1"/>
          </p:cNvSpPr>
          <p:nvPr>
            <p:ph type="body" sz="quarter" idx="13"/>
          </p:nvPr>
        </p:nvSpPr>
        <p:spPr>
          <a:xfrm>
            <a:off x="4086456" y="4016180"/>
            <a:ext cx="4754880" cy="161925"/>
          </a:xfrm>
        </p:spPr>
        <p:txBody>
          <a:bodyPr/>
          <a:lstStyle/>
          <a:p>
            <a:r>
              <a:rPr lang="en-US" b="1" dirty="0"/>
              <a:t>Presented by: </a:t>
            </a:r>
            <a:r>
              <a:rPr lang="en-US" dirty="0"/>
              <a:t>Peter O’Donoghue, Kevin Worley, and Lakshmi Ashok </a:t>
            </a:r>
          </a:p>
        </p:txBody>
      </p:sp>
    </p:spTree>
    <p:extLst>
      <p:ext uri="{BB962C8B-B14F-4D97-AF65-F5344CB8AC3E}">
        <p14:creationId xmlns:p14="http://schemas.microsoft.com/office/powerpoint/2010/main" val="107721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523" y="483868"/>
            <a:ext cx="8531352" cy="457200"/>
          </a:xfrm>
        </p:spPr>
        <p:txBody>
          <a:bodyPr/>
          <a:lstStyle/>
          <a:p>
            <a:r>
              <a:rPr lang="en-US" dirty="0">
                <a:solidFill>
                  <a:srgbClr val="D61546"/>
                </a:solidFill>
              </a:rPr>
              <a:t>                  </a:t>
            </a:r>
            <a:r>
              <a:rPr lang="en-US" dirty="0"/>
              <a:t>Offering</a:t>
            </a:r>
            <a:endParaRPr lang="en-US" dirty="0">
              <a:solidFill>
                <a:srgbClr val="FF0000"/>
              </a:solidFill>
            </a:endParaRPr>
          </a:p>
        </p:txBody>
      </p:sp>
      <p:sp>
        <p:nvSpPr>
          <p:cNvPr id="4" name="Text Placeholder 3"/>
          <p:cNvSpPr>
            <a:spLocks noGrp="1"/>
          </p:cNvSpPr>
          <p:nvPr>
            <p:ph type="body" sz="quarter" idx="10"/>
          </p:nvPr>
        </p:nvSpPr>
        <p:spPr>
          <a:xfrm>
            <a:off x="310896" y="1093559"/>
            <a:ext cx="8531352" cy="3621024"/>
          </a:xfrm>
        </p:spPr>
        <p:txBody>
          <a:bodyPr/>
          <a:lstStyle/>
          <a:p>
            <a:pPr>
              <a:buFont typeface="Arial" panose="020B0604020202020204" pitchFamily="34" charset="0"/>
              <a:buChar char="•"/>
            </a:pPr>
            <a:r>
              <a:rPr lang="en-US" sz="1600" dirty="0"/>
              <a:t>A comprehensive managed services offering specifically designed for the </a:t>
            </a:r>
            <a:r>
              <a:rPr lang="en-US" sz="1600" b="1" dirty="0"/>
              <a:t>management</a:t>
            </a:r>
            <a:r>
              <a:rPr lang="en-US" sz="1600" dirty="0"/>
              <a:t>, </a:t>
            </a:r>
            <a:r>
              <a:rPr lang="en-US" sz="1600" b="1" dirty="0"/>
              <a:t>governance</a:t>
            </a:r>
            <a:r>
              <a:rPr lang="en-US" sz="1600" dirty="0"/>
              <a:t>, and </a:t>
            </a:r>
            <a:r>
              <a:rPr lang="en-US" sz="1600" b="1" dirty="0"/>
              <a:t>migration</a:t>
            </a:r>
            <a:r>
              <a:rPr lang="en-US" sz="1600" dirty="0"/>
              <a:t> of Amazon Web Services (AWS) public cloud environments. </a:t>
            </a:r>
          </a:p>
          <a:p>
            <a:pPr marL="514350" indent="-285750">
              <a:buFont typeface="Symbol" panose="05050102010706020507" pitchFamily="18" charset="2"/>
              <a:buChar char="-"/>
            </a:pPr>
            <a:r>
              <a:rPr lang="en-US" sz="1600" dirty="0"/>
              <a:t>Set of </a:t>
            </a:r>
            <a:r>
              <a:rPr lang="en-US" sz="1600" b="1" dirty="0"/>
              <a:t>subscription services </a:t>
            </a:r>
            <a:r>
              <a:rPr lang="en-US" sz="1600" dirty="0"/>
              <a:t>to </a:t>
            </a:r>
            <a:r>
              <a:rPr lang="en-US" sz="1600" b="1" dirty="0"/>
              <a:t>securely manage and govern </a:t>
            </a:r>
            <a:r>
              <a:rPr lang="en-US" sz="1600" dirty="0"/>
              <a:t>the use of AWS public cloud resources</a:t>
            </a:r>
          </a:p>
          <a:p>
            <a:pPr marL="514350" indent="-285750">
              <a:buFont typeface="Symbol" panose="05050102010706020507" pitchFamily="18" charset="2"/>
              <a:buChar char="-"/>
            </a:pPr>
            <a:r>
              <a:rPr lang="en-US" sz="1600" dirty="0"/>
              <a:t>Professional services that </a:t>
            </a:r>
            <a:r>
              <a:rPr lang="en-US" sz="1600" b="1" dirty="0"/>
              <a:t>securely accelerates enterprise adoption </a:t>
            </a:r>
            <a:r>
              <a:rPr lang="en-US" sz="1600" dirty="0"/>
              <a:t>of AWS cloud resources for agencies. </a:t>
            </a:r>
          </a:p>
          <a:p>
            <a:pPr marL="231775" indent="-231775">
              <a:buFont typeface="Arial" panose="020B0604020202020204" pitchFamily="34" charset="0"/>
              <a:buChar char="•"/>
            </a:pPr>
            <a:r>
              <a:rPr lang="en-US" sz="1600" dirty="0"/>
              <a:t>Envisioned and developed by seasoned Unisys cloud veterans to </a:t>
            </a:r>
            <a:r>
              <a:rPr lang="en-US" sz="1600" b="1" dirty="0"/>
              <a:t>directly address the most critical challenges </a:t>
            </a:r>
            <a:r>
              <a:rPr lang="en-US" sz="1600" dirty="0"/>
              <a:t>encountered by agencies </a:t>
            </a:r>
            <a:r>
              <a:rPr lang="en-US" sz="1600" i="1" dirty="0"/>
              <a:t>at any stage in their journey to the cloud</a:t>
            </a:r>
            <a:r>
              <a:rPr lang="en-US" sz="1600" dirty="0"/>
              <a:t>. </a:t>
            </a:r>
          </a:p>
        </p:txBody>
      </p:sp>
      <p:pic>
        <p:nvPicPr>
          <p:cNvPr id="5" name="Picture 4"/>
          <p:cNvPicPr>
            <a:picLocks noChangeAspect="1"/>
          </p:cNvPicPr>
          <p:nvPr/>
        </p:nvPicPr>
        <p:blipFill>
          <a:blip r:embed="rId3"/>
          <a:stretch>
            <a:fillRect/>
          </a:stretch>
        </p:blipFill>
        <p:spPr>
          <a:xfrm>
            <a:off x="299322" y="531866"/>
            <a:ext cx="1498853" cy="289252"/>
          </a:xfrm>
          <a:prstGeom prst="rect">
            <a:avLst/>
          </a:prstGeom>
        </p:spPr>
      </p:pic>
    </p:spTree>
    <p:extLst>
      <p:ext uri="{BB962C8B-B14F-4D97-AF65-F5344CB8AC3E}">
        <p14:creationId xmlns:p14="http://schemas.microsoft.com/office/powerpoint/2010/main" val="38440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896" y="509186"/>
            <a:ext cx="8531352" cy="457200"/>
          </a:xfrm>
        </p:spPr>
        <p:txBody>
          <a:bodyPr/>
          <a:lstStyle/>
          <a:p>
            <a:r>
              <a:rPr lang="en-US" dirty="0"/>
              <a:t>              Services Snapshot</a:t>
            </a:r>
            <a:endParaRPr lang="en-US" dirty="0">
              <a:solidFill>
                <a:srgbClr val="FF0000"/>
              </a:solidFill>
            </a:endParaRPr>
          </a:p>
        </p:txBody>
      </p:sp>
      <p:sp>
        <p:nvSpPr>
          <p:cNvPr id="4" name="Text Placeholder 3"/>
          <p:cNvSpPr>
            <a:spLocks noGrp="1"/>
          </p:cNvSpPr>
          <p:nvPr>
            <p:ph type="body" sz="quarter" idx="10"/>
          </p:nvPr>
        </p:nvSpPr>
        <p:spPr>
          <a:xfrm>
            <a:off x="310896" y="1036409"/>
            <a:ext cx="8531352" cy="3621024"/>
          </a:xfrm>
        </p:spPr>
        <p:txBody>
          <a:bodyPr/>
          <a:lstStyle/>
          <a:p>
            <a:pPr>
              <a:buFont typeface="Arial" panose="020B0604020202020204" pitchFamily="34" charset="0"/>
              <a:buChar char="•"/>
            </a:pPr>
            <a:r>
              <a:rPr lang="en-US" sz="1350" dirty="0"/>
              <a:t>Includes both </a:t>
            </a:r>
            <a:r>
              <a:rPr lang="en-US" sz="1350" b="1" dirty="0"/>
              <a:t>subscription-based platform services </a:t>
            </a:r>
            <a:r>
              <a:rPr lang="en-US" sz="1350" dirty="0"/>
              <a:t>(</a:t>
            </a:r>
            <a:r>
              <a:rPr lang="en-US" sz="1350" b="1" dirty="0">
                <a:solidFill>
                  <a:srgbClr val="D61546"/>
                </a:solidFill>
              </a:rPr>
              <a:t>Consume &amp; Command</a:t>
            </a:r>
            <a:r>
              <a:rPr lang="en-US" sz="1350" dirty="0"/>
              <a:t>) and </a:t>
            </a:r>
            <a:r>
              <a:rPr lang="en-US" sz="1350" b="1" dirty="0"/>
              <a:t>expert professional services</a:t>
            </a:r>
            <a:r>
              <a:rPr lang="en-US" sz="1350" b="1" i="1" dirty="0"/>
              <a:t> </a:t>
            </a:r>
            <a:r>
              <a:rPr lang="en-US" sz="1350" dirty="0"/>
              <a:t>(</a:t>
            </a:r>
            <a:r>
              <a:rPr lang="en-US" sz="1350" b="1" dirty="0">
                <a:solidFill>
                  <a:srgbClr val="D61546"/>
                </a:solidFill>
              </a:rPr>
              <a:t>Accelerate &amp; Transform</a:t>
            </a:r>
            <a:r>
              <a:rPr lang="en-US" sz="1350" dirty="0"/>
              <a:t>). </a:t>
            </a:r>
          </a:p>
          <a:p>
            <a:pPr>
              <a:buFont typeface="Arial" panose="020B0604020202020204" pitchFamily="34" charset="0"/>
              <a:buChar char="•"/>
            </a:pPr>
            <a:r>
              <a:rPr lang="en-US" sz="1350" dirty="0"/>
              <a:t>It is </a:t>
            </a:r>
            <a:r>
              <a:rPr lang="en-US" sz="1350" i="1" dirty="0"/>
              <a:t>important to note </a:t>
            </a:r>
            <a:r>
              <a:rPr lang="en-US" sz="1350" dirty="0"/>
              <a:t>that each service bundle contains features that enable individual consumption with </a:t>
            </a:r>
            <a:r>
              <a:rPr lang="en-US" sz="1350" b="1" dirty="0"/>
              <a:t>no dependencies</a:t>
            </a:r>
            <a:r>
              <a:rPr lang="en-US" sz="1350" dirty="0"/>
              <a:t> on other service bundles. </a:t>
            </a:r>
          </a:p>
          <a:p>
            <a:pPr marL="0" indent="0">
              <a:buNone/>
            </a:pPr>
            <a:endParaRPr lang="en-US" dirty="0"/>
          </a:p>
          <a:p>
            <a:pPr marL="0" indent="0">
              <a:buNone/>
            </a:pPr>
            <a:endParaRPr lang="en-US" sz="1400" b="1" dirty="0"/>
          </a:p>
        </p:txBody>
      </p:sp>
      <p:pic>
        <p:nvPicPr>
          <p:cNvPr id="48" name="Picture 47"/>
          <p:cNvPicPr>
            <a:picLocks noChangeAspect="1"/>
          </p:cNvPicPr>
          <p:nvPr/>
        </p:nvPicPr>
        <p:blipFill>
          <a:blip r:embed="rId3"/>
          <a:stretch>
            <a:fillRect/>
          </a:stretch>
        </p:blipFill>
        <p:spPr>
          <a:xfrm>
            <a:off x="1128213" y="2057400"/>
            <a:ext cx="6739437" cy="2775214"/>
          </a:xfrm>
          <a:prstGeom prst="rect">
            <a:avLst/>
          </a:prstGeom>
        </p:spPr>
      </p:pic>
      <p:pic>
        <p:nvPicPr>
          <p:cNvPr id="6" name="Picture 5"/>
          <p:cNvPicPr>
            <a:picLocks noChangeAspect="1"/>
          </p:cNvPicPr>
          <p:nvPr/>
        </p:nvPicPr>
        <p:blipFill>
          <a:blip r:embed="rId4"/>
          <a:stretch>
            <a:fillRect/>
          </a:stretch>
        </p:blipFill>
        <p:spPr>
          <a:xfrm>
            <a:off x="310896" y="567061"/>
            <a:ext cx="1498853" cy="289252"/>
          </a:xfrm>
          <a:prstGeom prst="rect">
            <a:avLst/>
          </a:prstGeom>
        </p:spPr>
      </p:pic>
    </p:spTree>
    <p:extLst>
      <p:ext uri="{BB962C8B-B14F-4D97-AF65-F5344CB8AC3E}">
        <p14:creationId xmlns:p14="http://schemas.microsoft.com/office/powerpoint/2010/main" val="367335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785" y="499763"/>
            <a:ext cx="6367988" cy="457200"/>
          </a:xfrm>
        </p:spPr>
        <p:txBody>
          <a:bodyPr/>
          <a:lstStyle/>
          <a:p>
            <a:r>
              <a:rPr lang="en-US" dirty="0"/>
              <a:t>for AWS</a:t>
            </a:r>
          </a:p>
        </p:txBody>
      </p:sp>
      <p:sp>
        <p:nvSpPr>
          <p:cNvPr id="39" name="Rectangle 38"/>
          <p:cNvSpPr/>
          <p:nvPr/>
        </p:nvSpPr>
        <p:spPr bwMode="auto">
          <a:xfrm>
            <a:off x="3054053" y="1426830"/>
            <a:ext cx="3592951" cy="1876782"/>
          </a:xfrm>
          <a:prstGeom prst="rect">
            <a:avLst/>
          </a:prstGeom>
          <a:solidFill>
            <a:schemeClr val="bg1">
              <a:lumMod val="95000"/>
            </a:schemeClr>
          </a:solidFill>
          <a:ln w="12700">
            <a:solidFill>
              <a:srgbClr val="444E5F"/>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25" name="Rectangle 24"/>
          <p:cNvSpPr/>
          <p:nvPr/>
        </p:nvSpPr>
        <p:spPr bwMode="auto">
          <a:xfrm>
            <a:off x="3054053" y="1000211"/>
            <a:ext cx="3592951" cy="405588"/>
          </a:xfrm>
          <a:prstGeom prst="rect">
            <a:avLst/>
          </a:prstGeom>
          <a:solidFill>
            <a:schemeClr val="bg1">
              <a:lumMod val="95000"/>
            </a:schemeClr>
          </a:solidFill>
          <a:ln w="12700">
            <a:solidFill>
              <a:srgbClr val="11AFAA"/>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5" name="Rectangle 4"/>
          <p:cNvSpPr/>
          <p:nvPr/>
        </p:nvSpPr>
        <p:spPr bwMode="auto">
          <a:xfrm>
            <a:off x="2621149" y="1000209"/>
            <a:ext cx="306748" cy="3699112"/>
          </a:xfrm>
          <a:prstGeom prst="rect">
            <a:avLst/>
          </a:prstGeom>
          <a:solidFill>
            <a:srgbClr val="1A305B"/>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6" name="TextBox 5"/>
          <p:cNvSpPr txBox="1"/>
          <p:nvPr/>
        </p:nvSpPr>
        <p:spPr bwMode="auto">
          <a:xfrm>
            <a:off x="2599212" y="1000210"/>
            <a:ext cx="350621" cy="766416"/>
          </a:xfrm>
          <a:prstGeom prst="rect">
            <a:avLst/>
          </a:prstGeom>
          <a:noFill/>
          <a:ln w="12700" cap="sq" algn="ctr">
            <a:noFill/>
            <a:miter lim="800000"/>
            <a:headEnd/>
            <a:tailEnd/>
          </a:ln>
          <a:effectLst/>
        </p:spPr>
        <p:txBody>
          <a:bodyPr vert="vert270" wrap="square" rtlCol="0">
            <a:spAutoFit/>
          </a:bodyPr>
          <a:lstStyle/>
          <a:p>
            <a:pPr algn="ctr">
              <a:lnSpc>
                <a:spcPct val="95000"/>
              </a:lnSpc>
              <a:spcBef>
                <a:spcPts val="1200"/>
              </a:spcBef>
            </a:pPr>
            <a:r>
              <a:rPr lang="en-US" sz="1200" b="1" dirty="0">
                <a:solidFill>
                  <a:schemeClr val="bg1"/>
                </a:solidFill>
                <a:ea typeface="Arial" charset="0"/>
                <a:cs typeface="Arial" charset="0"/>
              </a:rPr>
              <a:t>DevOps</a:t>
            </a:r>
          </a:p>
        </p:txBody>
      </p:sp>
      <p:sp>
        <p:nvSpPr>
          <p:cNvPr id="16" name="Freeform 228"/>
          <p:cNvSpPr>
            <a:spLocks noEditPoints="1"/>
          </p:cNvSpPr>
          <p:nvPr/>
        </p:nvSpPr>
        <p:spPr bwMode="auto">
          <a:xfrm>
            <a:off x="1681475" y="1393281"/>
            <a:ext cx="423806" cy="359774"/>
          </a:xfrm>
          <a:custGeom>
            <a:avLst/>
            <a:gdLst>
              <a:gd name="T0" fmla="*/ 9 w 52"/>
              <a:gd name="T1" fmla="*/ 28 h 48"/>
              <a:gd name="T2" fmla="*/ 5 w 52"/>
              <a:gd name="T3" fmla="*/ 28 h 48"/>
              <a:gd name="T4" fmla="*/ 0 w 52"/>
              <a:gd name="T5" fmla="*/ 24 h 48"/>
              <a:gd name="T6" fmla="*/ 3 w 52"/>
              <a:gd name="T7" fmla="*/ 14 h 48"/>
              <a:gd name="T8" fmla="*/ 10 w 52"/>
              <a:gd name="T9" fmla="*/ 16 h 48"/>
              <a:gd name="T10" fmla="*/ 14 w 52"/>
              <a:gd name="T11" fmla="*/ 16 h 48"/>
              <a:gd name="T12" fmla="*/ 14 w 52"/>
              <a:gd name="T13" fmla="*/ 18 h 48"/>
              <a:gd name="T14" fmla="*/ 16 w 52"/>
              <a:gd name="T15" fmla="*/ 24 h 48"/>
              <a:gd name="T16" fmla="*/ 9 w 52"/>
              <a:gd name="T17" fmla="*/ 28 h 48"/>
              <a:gd name="T18" fmla="*/ 10 w 52"/>
              <a:gd name="T19" fmla="*/ 14 h 48"/>
              <a:gd name="T20" fmla="*/ 4 w 52"/>
              <a:gd name="T21" fmla="*/ 7 h 48"/>
              <a:gd name="T22" fmla="*/ 10 w 52"/>
              <a:gd name="T23" fmla="*/ 0 h 48"/>
              <a:gd name="T24" fmla="*/ 17 w 52"/>
              <a:gd name="T25" fmla="*/ 7 h 48"/>
              <a:gd name="T26" fmla="*/ 10 w 52"/>
              <a:gd name="T27" fmla="*/ 14 h 48"/>
              <a:gd name="T28" fmla="*/ 38 w 52"/>
              <a:gd name="T29" fmla="*/ 48 h 48"/>
              <a:gd name="T30" fmla="*/ 14 w 52"/>
              <a:gd name="T31" fmla="*/ 48 h 48"/>
              <a:gd name="T32" fmla="*/ 7 w 52"/>
              <a:gd name="T33" fmla="*/ 42 h 48"/>
              <a:gd name="T34" fmla="*/ 16 w 52"/>
              <a:gd name="T35" fmla="*/ 26 h 48"/>
              <a:gd name="T36" fmla="*/ 26 w 52"/>
              <a:gd name="T37" fmla="*/ 30 h 48"/>
              <a:gd name="T38" fmla="*/ 35 w 52"/>
              <a:gd name="T39" fmla="*/ 26 h 48"/>
              <a:gd name="T40" fmla="*/ 45 w 52"/>
              <a:gd name="T41" fmla="*/ 42 h 48"/>
              <a:gd name="T42" fmla="*/ 38 w 52"/>
              <a:gd name="T43" fmla="*/ 48 h 48"/>
              <a:gd name="T44" fmla="*/ 26 w 52"/>
              <a:gd name="T45" fmla="*/ 28 h 48"/>
              <a:gd name="T46" fmla="*/ 16 w 52"/>
              <a:gd name="T47" fmla="*/ 18 h 48"/>
              <a:gd name="T48" fmla="*/ 26 w 52"/>
              <a:gd name="T49" fmla="*/ 7 h 48"/>
              <a:gd name="T50" fmla="*/ 36 w 52"/>
              <a:gd name="T51" fmla="*/ 18 h 48"/>
              <a:gd name="T52" fmla="*/ 26 w 52"/>
              <a:gd name="T53" fmla="*/ 28 h 48"/>
              <a:gd name="T54" fmla="*/ 41 w 52"/>
              <a:gd name="T55" fmla="*/ 14 h 48"/>
              <a:gd name="T56" fmla="*/ 34 w 52"/>
              <a:gd name="T57" fmla="*/ 7 h 48"/>
              <a:gd name="T58" fmla="*/ 41 w 52"/>
              <a:gd name="T59" fmla="*/ 0 h 48"/>
              <a:gd name="T60" fmla="*/ 48 w 52"/>
              <a:gd name="T61" fmla="*/ 7 h 48"/>
              <a:gd name="T62" fmla="*/ 41 w 52"/>
              <a:gd name="T63" fmla="*/ 14 h 48"/>
              <a:gd name="T64" fmla="*/ 46 w 52"/>
              <a:gd name="T65" fmla="*/ 28 h 48"/>
              <a:gd name="T66" fmla="*/ 43 w 52"/>
              <a:gd name="T67" fmla="*/ 28 h 48"/>
              <a:gd name="T68" fmla="*/ 36 w 52"/>
              <a:gd name="T69" fmla="*/ 24 h 48"/>
              <a:gd name="T70" fmla="*/ 38 w 52"/>
              <a:gd name="T71" fmla="*/ 18 h 48"/>
              <a:gd name="T72" fmla="*/ 38 w 52"/>
              <a:gd name="T73" fmla="*/ 16 h 48"/>
              <a:gd name="T74" fmla="*/ 41 w 52"/>
              <a:gd name="T75" fmla="*/ 16 h 48"/>
              <a:gd name="T76" fmla="*/ 48 w 52"/>
              <a:gd name="T77" fmla="*/ 14 h 48"/>
              <a:gd name="T78" fmla="*/ 52 w 52"/>
              <a:gd name="T79" fmla="*/ 24 h 48"/>
              <a:gd name="T80" fmla="*/ 46 w 52"/>
              <a:gd name="T8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48">
                <a:moveTo>
                  <a:pt x="9" y="28"/>
                </a:moveTo>
                <a:cubicBezTo>
                  <a:pt x="5" y="28"/>
                  <a:pt x="5" y="28"/>
                  <a:pt x="5" y="28"/>
                </a:cubicBezTo>
                <a:cubicBezTo>
                  <a:pt x="3" y="28"/>
                  <a:pt x="0" y="27"/>
                  <a:pt x="0" y="24"/>
                </a:cubicBezTo>
                <a:cubicBezTo>
                  <a:pt x="0" y="21"/>
                  <a:pt x="0" y="14"/>
                  <a:pt x="3" y="14"/>
                </a:cubicBezTo>
                <a:cubicBezTo>
                  <a:pt x="4" y="14"/>
                  <a:pt x="7" y="16"/>
                  <a:pt x="10" y="16"/>
                </a:cubicBezTo>
                <a:cubicBezTo>
                  <a:pt x="12" y="16"/>
                  <a:pt x="13" y="16"/>
                  <a:pt x="14" y="16"/>
                </a:cubicBezTo>
                <a:cubicBezTo>
                  <a:pt x="14" y="16"/>
                  <a:pt x="14" y="17"/>
                  <a:pt x="14" y="18"/>
                </a:cubicBezTo>
                <a:cubicBezTo>
                  <a:pt x="14" y="20"/>
                  <a:pt x="15" y="22"/>
                  <a:pt x="16" y="24"/>
                </a:cubicBezTo>
                <a:cubicBezTo>
                  <a:pt x="13" y="25"/>
                  <a:pt x="11" y="26"/>
                  <a:pt x="9" y="28"/>
                </a:cubicBezTo>
                <a:close/>
                <a:moveTo>
                  <a:pt x="10" y="14"/>
                </a:moveTo>
                <a:cubicBezTo>
                  <a:pt x="7" y="14"/>
                  <a:pt x="4" y="11"/>
                  <a:pt x="4" y="7"/>
                </a:cubicBezTo>
                <a:cubicBezTo>
                  <a:pt x="4" y="4"/>
                  <a:pt x="7" y="0"/>
                  <a:pt x="10" y="0"/>
                </a:cubicBezTo>
                <a:cubicBezTo>
                  <a:pt x="14" y="0"/>
                  <a:pt x="17" y="4"/>
                  <a:pt x="17" y="7"/>
                </a:cubicBezTo>
                <a:cubicBezTo>
                  <a:pt x="17" y="11"/>
                  <a:pt x="14" y="14"/>
                  <a:pt x="10" y="14"/>
                </a:cubicBezTo>
                <a:close/>
                <a:moveTo>
                  <a:pt x="38" y="48"/>
                </a:moveTo>
                <a:cubicBezTo>
                  <a:pt x="14" y="48"/>
                  <a:pt x="14" y="48"/>
                  <a:pt x="14" y="48"/>
                </a:cubicBezTo>
                <a:cubicBezTo>
                  <a:pt x="10" y="48"/>
                  <a:pt x="7" y="46"/>
                  <a:pt x="7" y="42"/>
                </a:cubicBezTo>
                <a:cubicBezTo>
                  <a:pt x="7" y="35"/>
                  <a:pt x="8" y="26"/>
                  <a:pt x="16" y="26"/>
                </a:cubicBezTo>
                <a:cubicBezTo>
                  <a:pt x="17" y="26"/>
                  <a:pt x="20" y="30"/>
                  <a:pt x="26" y="30"/>
                </a:cubicBezTo>
                <a:cubicBezTo>
                  <a:pt x="31" y="30"/>
                  <a:pt x="35" y="26"/>
                  <a:pt x="35" y="26"/>
                </a:cubicBezTo>
                <a:cubicBezTo>
                  <a:pt x="43" y="26"/>
                  <a:pt x="45" y="35"/>
                  <a:pt x="45" y="42"/>
                </a:cubicBezTo>
                <a:cubicBezTo>
                  <a:pt x="45" y="46"/>
                  <a:pt x="42" y="48"/>
                  <a:pt x="38" y="48"/>
                </a:cubicBezTo>
                <a:close/>
                <a:moveTo>
                  <a:pt x="26" y="28"/>
                </a:moveTo>
                <a:cubicBezTo>
                  <a:pt x="20" y="28"/>
                  <a:pt x="16" y="23"/>
                  <a:pt x="16" y="18"/>
                </a:cubicBezTo>
                <a:cubicBezTo>
                  <a:pt x="16" y="12"/>
                  <a:pt x="20" y="7"/>
                  <a:pt x="26" y="7"/>
                </a:cubicBezTo>
                <a:cubicBezTo>
                  <a:pt x="32" y="7"/>
                  <a:pt x="36" y="12"/>
                  <a:pt x="36" y="18"/>
                </a:cubicBezTo>
                <a:cubicBezTo>
                  <a:pt x="36" y="23"/>
                  <a:pt x="32" y="28"/>
                  <a:pt x="26" y="28"/>
                </a:cubicBezTo>
                <a:close/>
                <a:moveTo>
                  <a:pt x="41" y="14"/>
                </a:moveTo>
                <a:cubicBezTo>
                  <a:pt x="37" y="14"/>
                  <a:pt x="34" y="11"/>
                  <a:pt x="34" y="7"/>
                </a:cubicBezTo>
                <a:cubicBezTo>
                  <a:pt x="34" y="4"/>
                  <a:pt x="37" y="0"/>
                  <a:pt x="41" y="0"/>
                </a:cubicBezTo>
                <a:cubicBezTo>
                  <a:pt x="45" y="0"/>
                  <a:pt x="48" y="4"/>
                  <a:pt x="48" y="7"/>
                </a:cubicBezTo>
                <a:cubicBezTo>
                  <a:pt x="48" y="11"/>
                  <a:pt x="45" y="14"/>
                  <a:pt x="41" y="14"/>
                </a:cubicBezTo>
                <a:close/>
                <a:moveTo>
                  <a:pt x="46" y="28"/>
                </a:moveTo>
                <a:cubicBezTo>
                  <a:pt x="43" y="28"/>
                  <a:pt x="43" y="28"/>
                  <a:pt x="43" y="28"/>
                </a:cubicBezTo>
                <a:cubicBezTo>
                  <a:pt x="41" y="26"/>
                  <a:pt x="38" y="25"/>
                  <a:pt x="36" y="24"/>
                </a:cubicBezTo>
                <a:cubicBezTo>
                  <a:pt x="37" y="22"/>
                  <a:pt x="38" y="20"/>
                  <a:pt x="38" y="18"/>
                </a:cubicBezTo>
                <a:cubicBezTo>
                  <a:pt x="38" y="17"/>
                  <a:pt x="38" y="16"/>
                  <a:pt x="38" y="16"/>
                </a:cubicBezTo>
                <a:cubicBezTo>
                  <a:pt x="39" y="16"/>
                  <a:pt x="40" y="16"/>
                  <a:pt x="41" y="16"/>
                </a:cubicBezTo>
                <a:cubicBezTo>
                  <a:pt x="45" y="16"/>
                  <a:pt x="48" y="14"/>
                  <a:pt x="48" y="14"/>
                </a:cubicBezTo>
                <a:cubicBezTo>
                  <a:pt x="52" y="14"/>
                  <a:pt x="52" y="21"/>
                  <a:pt x="52" y="24"/>
                </a:cubicBezTo>
                <a:cubicBezTo>
                  <a:pt x="52" y="27"/>
                  <a:pt x="49" y="28"/>
                  <a:pt x="46" y="2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Rectangle 16"/>
          <p:cNvSpPr/>
          <p:nvPr/>
        </p:nvSpPr>
        <p:spPr bwMode="auto">
          <a:xfrm>
            <a:off x="88833" y="1000210"/>
            <a:ext cx="2206948" cy="160100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18" name="TextBox 17"/>
          <p:cNvSpPr txBox="1"/>
          <p:nvPr/>
        </p:nvSpPr>
        <p:spPr bwMode="auto">
          <a:xfrm>
            <a:off x="182820" y="1234126"/>
            <a:ext cx="1619601" cy="1218026"/>
          </a:xfrm>
          <a:prstGeom prst="rect">
            <a:avLst/>
          </a:prstGeom>
          <a:noFill/>
          <a:ln w="12700" cap="sq" algn="ctr">
            <a:noFill/>
            <a:miter lim="800000"/>
            <a:headEnd/>
            <a:tailEnd/>
          </a:ln>
          <a:effectLst/>
        </p:spPr>
        <p:txBody>
          <a:bodyPr wrap="square" rtlCol="0">
            <a:spAutoFit/>
          </a:bodyPr>
          <a:lstStyle/>
          <a:p>
            <a:pPr>
              <a:lnSpc>
                <a:spcPct val="95000"/>
              </a:lnSpc>
              <a:spcBef>
                <a:spcPts val="1200"/>
              </a:spcBef>
            </a:pPr>
            <a:r>
              <a:rPr lang="en-US" sz="1100" b="1" i="1" dirty="0">
                <a:solidFill>
                  <a:schemeClr val="bg1"/>
                </a:solidFill>
                <a:ea typeface="Arial" charset="0"/>
                <a:cs typeface="Arial" charset="0"/>
              </a:rPr>
              <a:t>CloudForte </a:t>
            </a:r>
            <a:br>
              <a:rPr lang="en-US" sz="1100" b="1" i="1" dirty="0">
                <a:solidFill>
                  <a:schemeClr val="bg1"/>
                </a:solidFill>
                <a:ea typeface="Arial" charset="0"/>
                <a:cs typeface="Arial" charset="0"/>
              </a:rPr>
            </a:br>
            <a:r>
              <a:rPr lang="en-US" sz="1100" b="1" i="1" dirty="0">
                <a:solidFill>
                  <a:schemeClr val="bg1"/>
                </a:solidFill>
                <a:ea typeface="Arial" charset="0"/>
                <a:cs typeface="Arial" charset="0"/>
              </a:rPr>
              <a:t>enables </a:t>
            </a:r>
            <a:br>
              <a:rPr lang="en-US" sz="1100" b="1" i="1" dirty="0">
                <a:solidFill>
                  <a:schemeClr val="bg1"/>
                </a:solidFill>
                <a:ea typeface="Arial" charset="0"/>
                <a:cs typeface="Arial" charset="0"/>
              </a:rPr>
            </a:br>
            <a:r>
              <a:rPr lang="en-US" sz="1100" b="1" i="1" dirty="0">
                <a:solidFill>
                  <a:schemeClr val="bg1"/>
                </a:solidFill>
                <a:ea typeface="Arial" charset="0"/>
                <a:cs typeface="Arial" charset="0"/>
              </a:rPr>
              <a:t>secure, </a:t>
            </a:r>
            <a:br>
              <a:rPr lang="en-US" sz="1100" b="1" i="1" dirty="0">
                <a:solidFill>
                  <a:schemeClr val="bg1"/>
                </a:solidFill>
                <a:ea typeface="Arial" charset="0"/>
                <a:cs typeface="Arial" charset="0"/>
              </a:rPr>
            </a:br>
            <a:r>
              <a:rPr lang="en-US" sz="1100" b="1" i="1" dirty="0">
                <a:solidFill>
                  <a:schemeClr val="bg1"/>
                </a:solidFill>
                <a:ea typeface="Arial" charset="0"/>
                <a:cs typeface="Arial" charset="0"/>
              </a:rPr>
              <a:t>governed </a:t>
            </a:r>
            <a:br>
              <a:rPr lang="en-US" sz="1100" b="1" i="1" dirty="0">
                <a:solidFill>
                  <a:schemeClr val="bg1"/>
                </a:solidFill>
                <a:ea typeface="Arial" charset="0"/>
                <a:cs typeface="Arial" charset="0"/>
              </a:rPr>
            </a:br>
            <a:r>
              <a:rPr lang="en-US" sz="1100" b="1" i="1" dirty="0">
                <a:solidFill>
                  <a:schemeClr val="bg1"/>
                </a:solidFill>
                <a:ea typeface="Arial" charset="0"/>
                <a:cs typeface="Arial" charset="0"/>
              </a:rPr>
              <a:t>access to </a:t>
            </a:r>
            <a:br>
              <a:rPr lang="en-US" sz="1100" b="1" i="1" dirty="0">
                <a:solidFill>
                  <a:schemeClr val="bg1"/>
                </a:solidFill>
                <a:ea typeface="Arial" charset="0"/>
                <a:cs typeface="Arial" charset="0"/>
              </a:rPr>
            </a:br>
            <a:r>
              <a:rPr lang="en-US" sz="1100" b="1" i="1" dirty="0">
                <a:solidFill>
                  <a:schemeClr val="bg1"/>
                </a:solidFill>
                <a:ea typeface="Arial" charset="0"/>
                <a:cs typeface="Arial" charset="0"/>
              </a:rPr>
              <a:t>native </a:t>
            </a:r>
            <a:br>
              <a:rPr lang="en-US" sz="1100" b="1" i="1" dirty="0">
                <a:solidFill>
                  <a:schemeClr val="bg1"/>
                </a:solidFill>
                <a:ea typeface="Arial" charset="0"/>
                <a:cs typeface="Arial" charset="0"/>
              </a:rPr>
            </a:br>
            <a:r>
              <a:rPr lang="en-US" sz="1100" b="1" i="1" dirty="0">
                <a:solidFill>
                  <a:schemeClr val="bg1"/>
                </a:solidFill>
                <a:ea typeface="Arial" charset="0"/>
                <a:cs typeface="Arial" charset="0"/>
              </a:rPr>
              <a:t>services</a:t>
            </a:r>
          </a:p>
        </p:txBody>
      </p:sp>
      <p:sp>
        <p:nvSpPr>
          <p:cNvPr id="19" name="TextBox 18"/>
          <p:cNvSpPr txBox="1"/>
          <p:nvPr/>
        </p:nvSpPr>
        <p:spPr bwMode="auto">
          <a:xfrm>
            <a:off x="1154718" y="1960120"/>
            <a:ext cx="1174933" cy="434367"/>
          </a:xfrm>
          <a:prstGeom prst="rect">
            <a:avLst/>
          </a:prstGeom>
          <a:noFill/>
          <a:ln w="12700" cap="sq" algn="ctr">
            <a:noFill/>
            <a:miter lim="800000"/>
            <a:headEnd/>
            <a:tailEnd/>
          </a:ln>
          <a:effectLst/>
        </p:spPr>
        <p:txBody>
          <a:bodyPr wrap="square" rtlCol="0">
            <a:spAutoFit/>
          </a:bodyPr>
          <a:lstStyle/>
          <a:p>
            <a:pPr algn="ctr">
              <a:lnSpc>
                <a:spcPct val="95000"/>
              </a:lnSpc>
              <a:spcBef>
                <a:spcPts val="0"/>
              </a:spcBef>
            </a:pPr>
            <a:r>
              <a:rPr lang="en-US" sz="900" dirty="0">
                <a:solidFill>
                  <a:schemeClr val="bg1"/>
                </a:solidFill>
                <a:ea typeface="Arial" charset="0"/>
                <a:cs typeface="Arial" charset="0"/>
              </a:rPr>
              <a:t>Cloud Native</a:t>
            </a:r>
          </a:p>
          <a:p>
            <a:pPr algn="ctr">
              <a:lnSpc>
                <a:spcPct val="95000"/>
              </a:lnSpc>
              <a:spcBef>
                <a:spcPts val="0"/>
              </a:spcBef>
            </a:pPr>
            <a:r>
              <a:rPr lang="en-US" sz="900" dirty="0">
                <a:solidFill>
                  <a:schemeClr val="bg1"/>
                </a:solidFill>
                <a:ea typeface="Arial" charset="0"/>
                <a:cs typeface="Arial" charset="0"/>
              </a:rPr>
              <a:t>Development Teams</a:t>
            </a:r>
          </a:p>
        </p:txBody>
      </p:sp>
      <p:sp>
        <p:nvSpPr>
          <p:cNvPr id="20" name="Oval 19"/>
          <p:cNvSpPr/>
          <p:nvPr/>
        </p:nvSpPr>
        <p:spPr bwMode="auto">
          <a:xfrm>
            <a:off x="1380860" y="1239615"/>
            <a:ext cx="708565" cy="648995"/>
          </a:xfrm>
          <a:prstGeom prst="ellipse">
            <a:avLst/>
          </a:prstGeom>
          <a:solidFill>
            <a:schemeClr val="bg1"/>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21" name="Freeform 228"/>
          <p:cNvSpPr>
            <a:spLocks noEditPoints="1"/>
          </p:cNvSpPr>
          <p:nvPr/>
        </p:nvSpPr>
        <p:spPr bwMode="auto">
          <a:xfrm>
            <a:off x="1523239" y="1384225"/>
            <a:ext cx="423806" cy="359774"/>
          </a:xfrm>
          <a:custGeom>
            <a:avLst/>
            <a:gdLst>
              <a:gd name="T0" fmla="*/ 9 w 52"/>
              <a:gd name="T1" fmla="*/ 28 h 48"/>
              <a:gd name="T2" fmla="*/ 5 w 52"/>
              <a:gd name="T3" fmla="*/ 28 h 48"/>
              <a:gd name="T4" fmla="*/ 0 w 52"/>
              <a:gd name="T5" fmla="*/ 24 h 48"/>
              <a:gd name="T6" fmla="*/ 3 w 52"/>
              <a:gd name="T7" fmla="*/ 14 h 48"/>
              <a:gd name="T8" fmla="*/ 10 w 52"/>
              <a:gd name="T9" fmla="*/ 16 h 48"/>
              <a:gd name="T10" fmla="*/ 14 w 52"/>
              <a:gd name="T11" fmla="*/ 16 h 48"/>
              <a:gd name="T12" fmla="*/ 14 w 52"/>
              <a:gd name="T13" fmla="*/ 18 h 48"/>
              <a:gd name="T14" fmla="*/ 16 w 52"/>
              <a:gd name="T15" fmla="*/ 24 h 48"/>
              <a:gd name="T16" fmla="*/ 9 w 52"/>
              <a:gd name="T17" fmla="*/ 28 h 48"/>
              <a:gd name="T18" fmla="*/ 10 w 52"/>
              <a:gd name="T19" fmla="*/ 14 h 48"/>
              <a:gd name="T20" fmla="*/ 4 w 52"/>
              <a:gd name="T21" fmla="*/ 7 h 48"/>
              <a:gd name="T22" fmla="*/ 10 w 52"/>
              <a:gd name="T23" fmla="*/ 0 h 48"/>
              <a:gd name="T24" fmla="*/ 17 w 52"/>
              <a:gd name="T25" fmla="*/ 7 h 48"/>
              <a:gd name="T26" fmla="*/ 10 w 52"/>
              <a:gd name="T27" fmla="*/ 14 h 48"/>
              <a:gd name="T28" fmla="*/ 38 w 52"/>
              <a:gd name="T29" fmla="*/ 48 h 48"/>
              <a:gd name="T30" fmla="*/ 14 w 52"/>
              <a:gd name="T31" fmla="*/ 48 h 48"/>
              <a:gd name="T32" fmla="*/ 7 w 52"/>
              <a:gd name="T33" fmla="*/ 42 h 48"/>
              <a:gd name="T34" fmla="*/ 16 w 52"/>
              <a:gd name="T35" fmla="*/ 26 h 48"/>
              <a:gd name="T36" fmla="*/ 26 w 52"/>
              <a:gd name="T37" fmla="*/ 30 h 48"/>
              <a:gd name="T38" fmla="*/ 35 w 52"/>
              <a:gd name="T39" fmla="*/ 26 h 48"/>
              <a:gd name="T40" fmla="*/ 45 w 52"/>
              <a:gd name="T41" fmla="*/ 42 h 48"/>
              <a:gd name="T42" fmla="*/ 38 w 52"/>
              <a:gd name="T43" fmla="*/ 48 h 48"/>
              <a:gd name="T44" fmla="*/ 26 w 52"/>
              <a:gd name="T45" fmla="*/ 28 h 48"/>
              <a:gd name="T46" fmla="*/ 16 w 52"/>
              <a:gd name="T47" fmla="*/ 18 h 48"/>
              <a:gd name="T48" fmla="*/ 26 w 52"/>
              <a:gd name="T49" fmla="*/ 7 h 48"/>
              <a:gd name="T50" fmla="*/ 36 w 52"/>
              <a:gd name="T51" fmla="*/ 18 h 48"/>
              <a:gd name="T52" fmla="*/ 26 w 52"/>
              <a:gd name="T53" fmla="*/ 28 h 48"/>
              <a:gd name="T54" fmla="*/ 41 w 52"/>
              <a:gd name="T55" fmla="*/ 14 h 48"/>
              <a:gd name="T56" fmla="*/ 34 w 52"/>
              <a:gd name="T57" fmla="*/ 7 h 48"/>
              <a:gd name="T58" fmla="*/ 41 w 52"/>
              <a:gd name="T59" fmla="*/ 0 h 48"/>
              <a:gd name="T60" fmla="*/ 48 w 52"/>
              <a:gd name="T61" fmla="*/ 7 h 48"/>
              <a:gd name="T62" fmla="*/ 41 w 52"/>
              <a:gd name="T63" fmla="*/ 14 h 48"/>
              <a:gd name="T64" fmla="*/ 46 w 52"/>
              <a:gd name="T65" fmla="*/ 28 h 48"/>
              <a:gd name="T66" fmla="*/ 43 w 52"/>
              <a:gd name="T67" fmla="*/ 28 h 48"/>
              <a:gd name="T68" fmla="*/ 36 w 52"/>
              <a:gd name="T69" fmla="*/ 24 h 48"/>
              <a:gd name="T70" fmla="*/ 38 w 52"/>
              <a:gd name="T71" fmla="*/ 18 h 48"/>
              <a:gd name="T72" fmla="*/ 38 w 52"/>
              <a:gd name="T73" fmla="*/ 16 h 48"/>
              <a:gd name="T74" fmla="*/ 41 w 52"/>
              <a:gd name="T75" fmla="*/ 16 h 48"/>
              <a:gd name="T76" fmla="*/ 48 w 52"/>
              <a:gd name="T77" fmla="*/ 14 h 48"/>
              <a:gd name="T78" fmla="*/ 52 w 52"/>
              <a:gd name="T79" fmla="*/ 24 h 48"/>
              <a:gd name="T80" fmla="*/ 46 w 52"/>
              <a:gd name="T8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48">
                <a:moveTo>
                  <a:pt x="9" y="28"/>
                </a:moveTo>
                <a:cubicBezTo>
                  <a:pt x="5" y="28"/>
                  <a:pt x="5" y="28"/>
                  <a:pt x="5" y="28"/>
                </a:cubicBezTo>
                <a:cubicBezTo>
                  <a:pt x="3" y="28"/>
                  <a:pt x="0" y="27"/>
                  <a:pt x="0" y="24"/>
                </a:cubicBezTo>
                <a:cubicBezTo>
                  <a:pt x="0" y="21"/>
                  <a:pt x="0" y="14"/>
                  <a:pt x="3" y="14"/>
                </a:cubicBezTo>
                <a:cubicBezTo>
                  <a:pt x="4" y="14"/>
                  <a:pt x="7" y="16"/>
                  <a:pt x="10" y="16"/>
                </a:cubicBezTo>
                <a:cubicBezTo>
                  <a:pt x="12" y="16"/>
                  <a:pt x="13" y="16"/>
                  <a:pt x="14" y="16"/>
                </a:cubicBezTo>
                <a:cubicBezTo>
                  <a:pt x="14" y="16"/>
                  <a:pt x="14" y="17"/>
                  <a:pt x="14" y="18"/>
                </a:cubicBezTo>
                <a:cubicBezTo>
                  <a:pt x="14" y="20"/>
                  <a:pt x="15" y="22"/>
                  <a:pt x="16" y="24"/>
                </a:cubicBezTo>
                <a:cubicBezTo>
                  <a:pt x="13" y="25"/>
                  <a:pt x="11" y="26"/>
                  <a:pt x="9" y="28"/>
                </a:cubicBezTo>
                <a:close/>
                <a:moveTo>
                  <a:pt x="10" y="14"/>
                </a:moveTo>
                <a:cubicBezTo>
                  <a:pt x="7" y="14"/>
                  <a:pt x="4" y="11"/>
                  <a:pt x="4" y="7"/>
                </a:cubicBezTo>
                <a:cubicBezTo>
                  <a:pt x="4" y="4"/>
                  <a:pt x="7" y="0"/>
                  <a:pt x="10" y="0"/>
                </a:cubicBezTo>
                <a:cubicBezTo>
                  <a:pt x="14" y="0"/>
                  <a:pt x="17" y="4"/>
                  <a:pt x="17" y="7"/>
                </a:cubicBezTo>
                <a:cubicBezTo>
                  <a:pt x="17" y="11"/>
                  <a:pt x="14" y="14"/>
                  <a:pt x="10" y="14"/>
                </a:cubicBezTo>
                <a:close/>
                <a:moveTo>
                  <a:pt x="38" y="48"/>
                </a:moveTo>
                <a:cubicBezTo>
                  <a:pt x="14" y="48"/>
                  <a:pt x="14" y="48"/>
                  <a:pt x="14" y="48"/>
                </a:cubicBezTo>
                <a:cubicBezTo>
                  <a:pt x="10" y="48"/>
                  <a:pt x="7" y="46"/>
                  <a:pt x="7" y="42"/>
                </a:cubicBezTo>
                <a:cubicBezTo>
                  <a:pt x="7" y="35"/>
                  <a:pt x="8" y="26"/>
                  <a:pt x="16" y="26"/>
                </a:cubicBezTo>
                <a:cubicBezTo>
                  <a:pt x="17" y="26"/>
                  <a:pt x="20" y="30"/>
                  <a:pt x="26" y="30"/>
                </a:cubicBezTo>
                <a:cubicBezTo>
                  <a:pt x="31" y="30"/>
                  <a:pt x="35" y="26"/>
                  <a:pt x="35" y="26"/>
                </a:cubicBezTo>
                <a:cubicBezTo>
                  <a:pt x="43" y="26"/>
                  <a:pt x="45" y="35"/>
                  <a:pt x="45" y="42"/>
                </a:cubicBezTo>
                <a:cubicBezTo>
                  <a:pt x="45" y="46"/>
                  <a:pt x="42" y="48"/>
                  <a:pt x="38" y="48"/>
                </a:cubicBezTo>
                <a:close/>
                <a:moveTo>
                  <a:pt x="26" y="28"/>
                </a:moveTo>
                <a:cubicBezTo>
                  <a:pt x="20" y="28"/>
                  <a:pt x="16" y="23"/>
                  <a:pt x="16" y="18"/>
                </a:cubicBezTo>
                <a:cubicBezTo>
                  <a:pt x="16" y="12"/>
                  <a:pt x="20" y="7"/>
                  <a:pt x="26" y="7"/>
                </a:cubicBezTo>
                <a:cubicBezTo>
                  <a:pt x="32" y="7"/>
                  <a:pt x="36" y="12"/>
                  <a:pt x="36" y="18"/>
                </a:cubicBezTo>
                <a:cubicBezTo>
                  <a:pt x="36" y="23"/>
                  <a:pt x="32" y="28"/>
                  <a:pt x="26" y="28"/>
                </a:cubicBezTo>
                <a:close/>
                <a:moveTo>
                  <a:pt x="41" y="14"/>
                </a:moveTo>
                <a:cubicBezTo>
                  <a:pt x="37" y="14"/>
                  <a:pt x="34" y="11"/>
                  <a:pt x="34" y="7"/>
                </a:cubicBezTo>
                <a:cubicBezTo>
                  <a:pt x="34" y="4"/>
                  <a:pt x="37" y="0"/>
                  <a:pt x="41" y="0"/>
                </a:cubicBezTo>
                <a:cubicBezTo>
                  <a:pt x="45" y="0"/>
                  <a:pt x="48" y="4"/>
                  <a:pt x="48" y="7"/>
                </a:cubicBezTo>
                <a:cubicBezTo>
                  <a:pt x="48" y="11"/>
                  <a:pt x="45" y="14"/>
                  <a:pt x="41" y="14"/>
                </a:cubicBezTo>
                <a:close/>
                <a:moveTo>
                  <a:pt x="46" y="28"/>
                </a:moveTo>
                <a:cubicBezTo>
                  <a:pt x="43" y="28"/>
                  <a:pt x="43" y="28"/>
                  <a:pt x="43" y="28"/>
                </a:cubicBezTo>
                <a:cubicBezTo>
                  <a:pt x="41" y="26"/>
                  <a:pt x="38" y="25"/>
                  <a:pt x="36" y="24"/>
                </a:cubicBezTo>
                <a:cubicBezTo>
                  <a:pt x="37" y="22"/>
                  <a:pt x="38" y="20"/>
                  <a:pt x="38" y="18"/>
                </a:cubicBezTo>
                <a:cubicBezTo>
                  <a:pt x="38" y="17"/>
                  <a:pt x="38" y="16"/>
                  <a:pt x="38" y="16"/>
                </a:cubicBezTo>
                <a:cubicBezTo>
                  <a:pt x="39" y="16"/>
                  <a:pt x="40" y="16"/>
                  <a:pt x="41" y="16"/>
                </a:cubicBezTo>
                <a:cubicBezTo>
                  <a:pt x="45" y="16"/>
                  <a:pt x="48" y="14"/>
                  <a:pt x="48" y="14"/>
                </a:cubicBezTo>
                <a:cubicBezTo>
                  <a:pt x="52" y="14"/>
                  <a:pt x="52" y="21"/>
                  <a:pt x="52" y="24"/>
                </a:cubicBezTo>
                <a:cubicBezTo>
                  <a:pt x="52" y="27"/>
                  <a:pt x="49" y="28"/>
                  <a:pt x="46" y="28"/>
                </a:cubicBezTo>
                <a:close/>
              </a:path>
            </a:pathLst>
          </a:custGeom>
          <a:solidFill>
            <a:srgbClr val="11AF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Chevron 21"/>
          <p:cNvSpPr/>
          <p:nvPr/>
        </p:nvSpPr>
        <p:spPr bwMode="auto">
          <a:xfrm>
            <a:off x="2351591" y="1664546"/>
            <a:ext cx="188308" cy="172476"/>
          </a:xfrm>
          <a:prstGeom prst="chevron">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23" name="Rectangle 22"/>
          <p:cNvSpPr/>
          <p:nvPr/>
        </p:nvSpPr>
        <p:spPr bwMode="auto">
          <a:xfrm>
            <a:off x="4003104" y="1069960"/>
            <a:ext cx="1235429" cy="274575"/>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50" dirty="0">
                <a:solidFill>
                  <a:schemeClr val="bg1"/>
                </a:solidFill>
              </a:rPr>
              <a:t>Account Setup</a:t>
            </a:r>
          </a:p>
        </p:txBody>
      </p:sp>
      <p:sp>
        <p:nvSpPr>
          <p:cNvPr id="24" name="Rectangle 23"/>
          <p:cNvSpPr/>
          <p:nvPr/>
        </p:nvSpPr>
        <p:spPr bwMode="auto">
          <a:xfrm>
            <a:off x="5277317" y="1069960"/>
            <a:ext cx="1235429" cy="274575"/>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Financial</a:t>
            </a:r>
          </a:p>
          <a:p>
            <a:pPr algn="ctr"/>
            <a:r>
              <a:rPr lang="en-US" sz="1050" dirty="0">
                <a:solidFill>
                  <a:schemeClr val="bg1"/>
                </a:solidFill>
              </a:rPr>
              <a:t>Management</a:t>
            </a:r>
          </a:p>
        </p:txBody>
      </p:sp>
      <p:sp>
        <p:nvSpPr>
          <p:cNvPr id="26" name="Rectangle 25"/>
          <p:cNvSpPr/>
          <p:nvPr/>
        </p:nvSpPr>
        <p:spPr>
          <a:xfrm>
            <a:off x="3063251" y="1114258"/>
            <a:ext cx="916677" cy="233309"/>
          </a:xfrm>
          <a:prstGeom prst="rect">
            <a:avLst/>
          </a:prstGeom>
        </p:spPr>
        <p:txBody>
          <a:bodyPr wrap="square">
            <a:spAutoFit/>
          </a:bodyPr>
          <a:lstStyle/>
          <a:p>
            <a:r>
              <a:rPr lang="en-US" sz="1100" b="1" i="1" dirty="0">
                <a:solidFill>
                  <a:srgbClr val="11AFAA"/>
                </a:solidFill>
                <a:ea typeface="Arial" charset="0"/>
                <a:cs typeface="Arial" charset="0"/>
              </a:rPr>
              <a:t>Consume</a:t>
            </a:r>
          </a:p>
        </p:txBody>
      </p:sp>
      <p:sp>
        <p:nvSpPr>
          <p:cNvPr id="27" name="Rectangle 26"/>
          <p:cNvSpPr/>
          <p:nvPr/>
        </p:nvSpPr>
        <p:spPr bwMode="auto">
          <a:xfrm>
            <a:off x="4003104" y="1466299"/>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Service Catalog</a:t>
            </a:r>
          </a:p>
        </p:txBody>
      </p:sp>
      <p:sp>
        <p:nvSpPr>
          <p:cNvPr id="28" name="Rectangle 27"/>
          <p:cNvSpPr/>
          <p:nvPr/>
        </p:nvSpPr>
        <p:spPr bwMode="auto">
          <a:xfrm>
            <a:off x="5277317" y="1466299"/>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Workload </a:t>
            </a:r>
          </a:p>
          <a:p>
            <a:pPr algn="ctr"/>
            <a:r>
              <a:rPr lang="en-US" sz="1000" dirty="0">
                <a:solidFill>
                  <a:schemeClr val="bg1"/>
                </a:solidFill>
              </a:rPr>
              <a:t>Management</a:t>
            </a:r>
          </a:p>
        </p:txBody>
      </p:sp>
      <p:sp>
        <p:nvSpPr>
          <p:cNvPr id="29" name="Rectangle 28"/>
          <p:cNvSpPr/>
          <p:nvPr/>
        </p:nvSpPr>
        <p:spPr bwMode="auto">
          <a:xfrm>
            <a:off x="4003104" y="1771221"/>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Backup/Restore</a:t>
            </a:r>
          </a:p>
        </p:txBody>
      </p:sp>
      <p:sp>
        <p:nvSpPr>
          <p:cNvPr id="30" name="Rectangle 29"/>
          <p:cNvSpPr/>
          <p:nvPr/>
        </p:nvSpPr>
        <p:spPr bwMode="auto">
          <a:xfrm>
            <a:off x="5277317" y="1771221"/>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Log Aggregation</a:t>
            </a:r>
          </a:p>
        </p:txBody>
      </p:sp>
      <p:sp>
        <p:nvSpPr>
          <p:cNvPr id="31" name="Rectangle 30"/>
          <p:cNvSpPr/>
          <p:nvPr/>
        </p:nvSpPr>
        <p:spPr bwMode="auto">
          <a:xfrm>
            <a:off x="4003104" y="2076143"/>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Network, </a:t>
            </a:r>
          </a:p>
          <a:p>
            <a:pPr algn="ctr"/>
            <a:r>
              <a:rPr lang="en-US" sz="1000" dirty="0">
                <a:solidFill>
                  <a:schemeClr val="bg1"/>
                </a:solidFill>
              </a:rPr>
              <a:t>Perf Monitoring</a:t>
            </a:r>
          </a:p>
        </p:txBody>
      </p:sp>
      <p:sp>
        <p:nvSpPr>
          <p:cNvPr id="32" name="Rectangle 31"/>
          <p:cNvSpPr/>
          <p:nvPr/>
        </p:nvSpPr>
        <p:spPr bwMode="auto">
          <a:xfrm>
            <a:off x="5277317" y="2076143"/>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Security Monitoring</a:t>
            </a:r>
          </a:p>
        </p:txBody>
      </p:sp>
      <p:sp>
        <p:nvSpPr>
          <p:cNvPr id="33" name="Rectangle 32"/>
          <p:cNvSpPr/>
          <p:nvPr/>
        </p:nvSpPr>
        <p:spPr bwMode="auto">
          <a:xfrm>
            <a:off x="4003104" y="2381066"/>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Notification Service</a:t>
            </a:r>
          </a:p>
        </p:txBody>
      </p:sp>
      <p:sp>
        <p:nvSpPr>
          <p:cNvPr id="34" name="Rectangle 33"/>
          <p:cNvSpPr/>
          <p:nvPr/>
        </p:nvSpPr>
        <p:spPr bwMode="auto">
          <a:xfrm>
            <a:off x="5277317" y="2393006"/>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Incident </a:t>
            </a:r>
          </a:p>
          <a:p>
            <a:pPr algn="ctr"/>
            <a:r>
              <a:rPr lang="en-US" sz="1000" dirty="0">
                <a:solidFill>
                  <a:schemeClr val="bg1"/>
                </a:solidFill>
              </a:rPr>
              <a:t>Management</a:t>
            </a:r>
          </a:p>
        </p:txBody>
      </p:sp>
      <p:sp>
        <p:nvSpPr>
          <p:cNvPr id="35" name="Rectangle 34"/>
          <p:cNvSpPr/>
          <p:nvPr/>
        </p:nvSpPr>
        <p:spPr bwMode="auto">
          <a:xfrm>
            <a:off x="4003104" y="2685988"/>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Asset Management</a:t>
            </a:r>
          </a:p>
        </p:txBody>
      </p:sp>
      <p:sp>
        <p:nvSpPr>
          <p:cNvPr id="36" name="Rectangle 35"/>
          <p:cNvSpPr/>
          <p:nvPr/>
        </p:nvSpPr>
        <p:spPr bwMode="auto">
          <a:xfrm>
            <a:off x="5277317" y="2685988"/>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Change and Config</a:t>
            </a:r>
          </a:p>
          <a:p>
            <a:pPr algn="ctr"/>
            <a:r>
              <a:rPr lang="en-US" sz="1000" dirty="0">
                <a:solidFill>
                  <a:schemeClr val="bg1"/>
                </a:solidFill>
              </a:rPr>
              <a:t>Management</a:t>
            </a:r>
          </a:p>
        </p:txBody>
      </p:sp>
      <p:sp>
        <p:nvSpPr>
          <p:cNvPr id="37" name="Rectangle 36"/>
          <p:cNvSpPr/>
          <p:nvPr/>
        </p:nvSpPr>
        <p:spPr bwMode="auto">
          <a:xfrm>
            <a:off x="4003104" y="2990909"/>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Real Time Security</a:t>
            </a:r>
          </a:p>
          <a:p>
            <a:pPr algn="ctr"/>
            <a:r>
              <a:rPr lang="en-US" sz="1000" dirty="0">
                <a:solidFill>
                  <a:schemeClr val="bg1"/>
                </a:solidFill>
              </a:rPr>
              <a:t>Compliance </a:t>
            </a:r>
          </a:p>
        </p:txBody>
      </p:sp>
      <p:sp>
        <p:nvSpPr>
          <p:cNvPr id="38" name="Rectangle 37"/>
          <p:cNvSpPr/>
          <p:nvPr/>
        </p:nvSpPr>
        <p:spPr bwMode="auto">
          <a:xfrm>
            <a:off x="5277317" y="2990909"/>
            <a:ext cx="1235429" cy="274575"/>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Performance </a:t>
            </a:r>
          </a:p>
          <a:p>
            <a:pPr algn="ctr"/>
            <a:r>
              <a:rPr lang="en-US" sz="1000" dirty="0">
                <a:solidFill>
                  <a:schemeClr val="bg1"/>
                </a:solidFill>
              </a:rPr>
              <a:t>Optimization</a:t>
            </a:r>
          </a:p>
        </p:txBody>
      </p:sp>
      <p:sp>
        <p:nvSpPr>
          <p:cNvPr id="40" name="Rectangle 39"/>
          <p:cNvSpPr/>
          <p:nvPr/>
        </p:nvSpPr>
        <p:spPr>
          <a:xfrm>
            <a:off x="3053834" y="2222949"/>
            <a:ext cx="916677" cy="233309"/>
          </a:xfrm>
          <a:prstGeom prst="rect">
            <a:avLst/>
          </a:prstGeom>
        </p:spPr>
        <p:txBody>
          <a:bodyPr wrap="square">
            <a:spAutoFit/>
          </a:bodyPr>
          <a:lstStyle/>
          <a:p>
            <a:r>
              <a:rPr lang="en-US" sz="1100" b="1" i="1" dirty="0">
                <a:solidFill>
                  <a:srgbClr val="444E5F"/>
                </a:solidFill>
                <a:ea typeface="Arial" charset="0"/>
                <a:cs typeface="Arial" charset="0"/>
              </a:rPr>
              <a:t>Command</a:t>
            </a:r>
          </a:p>
        </p:txBody>
      </p:sp>
      <p:sp>
        <p:nvSpPr>
          <p:cNvPr id="41" name="Rectangle 40"/>
          <p:cNvSpPr/>
          <p:nvPr/>
        </p:nvSpPr>
        <p:spPr bwMode="auto">
          <a:xfrm>
            <a:off x="3054053" y="3328957"/>
            <a:ext cx="3592951" cy="672510"/>
          </a:xfrm>
          <a:prstGeom prst="rect">
            <a:avLst/>
          </a:prstGeom>
          <a:solidFill>
            <a:schemeClr val="bg1">
              <a:lumMod val="95000"/>
            </a:schemeClr>
          </a:solidFill>
          <a:ln w="12700">
            <a:solidFill>
              <a:srgbClr val="CE1040"/>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42" name="Rectangle 41"/>
          <p:cNvSpPr/>
          <p:nvPr/>
        </p:nvSpPr>
        <p:spPr bwMode="auto">
          <a:xfrm>
            <a:off x="4003104" y="3385554"/>
            <a:ext cx="1235429" cy="274575"/>
          </a:xfrm>
          <a:prstGeom prst="rect">
            <a:avLst/>
          </a:prstGeom>
          <a:solidFill>
            <a:srgbClr val="CE1040"/>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Migration </a:t>
            </a:r>
          </a:p>
          <a:p>
            <a:pPr algn="ctr"/>
            <a:r>
              <a:rPr lang="en-US" sz="1000" dirty="0">
                <a:solidFill>
                  <a:schemeClr val="bg1"/>
                </a:solidFill>
              </a:rPr>
              <a:t>Accelerators</a:t>
            </a:r>
          </a:p>
        </p:txBody>
      </p:sp>
      <p:sp>
        <p:nvSpPr>
          <p:cNvPr id="43" name="Rectangle 42"/>
          <p:cNvSpPr/>
          <p:nvPr/>
        </p:nvSpPr>
        <p:spPr bwMode="auto">
          <a:xfrm>
            <a:off x="5277317" y="3385554"/>
            <a:ext cx="1235429" cy="274575"/>
          </a:xfrm>
          <a:prstGeom prst="rect">
            <a:avLst/>
          </a:prstGeom>
          <a:solidFill>
            <a:srgbClr val="CE1040"/>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AWS Landing Zones</a:t>
            </a:r>
          </a:p>
        </p:txBody>
      </p:sp>
      <p:sp>
        <p:nvSpPr>
          <p:cNvPr id="44" name="Rectangle 43"/>
          <p:cNvSpPr/>
          <p:nvPr/>
        </p:nvSpPr>
        <p:spPr>
          <a:xfrm>
            <a:off x="3063251" y="3443005"/>
            <a:ext cx="916677" cy="233309"/>
          </a:xfrm>
          <a:prstGeom prst="rect">
            <a:avLst/>
          </a:prstGeom>
        </p:spPr>
        <p:txBody>
          <a:bodyPr wrap="square">
            <a:spAutoFit/>
          </a:bodyPr>
          <a:lstStyle/>
          <a:p>
            <a:r>
              <a:rPr lang="en-US" sz="1100" b="1" i="1" dirty="0">
                <a:ea typeface="Arial" charset="0"/>
                <a:cs typeface="Arial" charset="0"/>
              </a:rPr>
              <a:t>Accelerate</a:t>
            </a:r>
          </a:p>
        </p:txBody>
      </p:sp>
      <p:sp>
        <p:nvSpPr>
          <p:cNvPr id="45" name="Rectangle 44"/>
          <p:cNvSpPr/>
          <p:nvPr/>
        </p:nvSpPr>
        <p:spPr bwMode="auto">
          <a:xfrm>
            <a:off x="4003104" y="3678536"/>
            <a:ext cx="1235429" cy="274575"/>
          </a:xfrm>
          <a:prstGeom prst="rect">
            <a:avLst/>
          </a:prstGeom>
          <a:solidFill>
            <a:srgbClr val="CE1040"/>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ATO</a:t>
            </a:r>
          </a:p>
          <a:p>
            <a:pPr algn="ctr"/>
            <a:r>
              <a:rPr lang="en-US" sz="1000" dirty="0">
                <a:solidFill>
                  <a:schemeClr val="bg1"/>
                </a:solidFill>
              </a:rPr>
              <a:t>Accelerators</a:t>
            </a:r>
          </a:p>
        </p:txBody>
      </p:sp>
      <p:sp>
        <p:nvSpPr>
          <p:cNvPr id="46" name="Rectangle 45"/>
          <p:cNvSpPr/>
          <p:nvPr/>
        </p:nvSpPr>
        <p:spPr bwMode="auto">
          <a:xfrm>
            <a:off x="5277317" y="3678536"/>
            <a:ext cx="1235429" cy="274575"/>
          </a:xfrm>
          <a:prstGeom prst="rect">
            <a:avLst/>
          </a:prstGeom>
          <a:solidFill>
            <a:srgbClr val="CE1040"/>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AWS Training/Certs</a:t>
            </a:r>
          </a:p>
        </p:txBody>
      </p:sp>
      <p:sp>
        <p:nvSpPr>
          <p:cNvPr id="47" name="Chevron 46"/>
          <p:cNvSpPr/>
          <p:nvPr/>
        </p:nvSpPr>
        <p:spPr bwMode="auto">
          <a:xfrm>
            <a:off x="6752643" y="1585630"/>
            <a:ext cx="188308" cy="172476"/>
          </a:xfrm>
          <a:prstGeom prst="chevron">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8" name="Rectangle 47"/>
          <p:cNvSpPr/>
          <p:nvPr/>
        </p:nvSpPr>
        <p:spPr bwMode="auto">
          <a:xfrm>
            <a:off x="7046588" y="1000210"/>
            <a:ext cx="1784896" cy="2199151"/>
          </a:xfrm>
          <a:prstGeom prst="rect">
            <a:avLst/>
          </a:prstGeom>
          <a:solidFill>
            <a:schemeClr val="bg1">
              <a:lumMod val="95000"/>
            </a:schemeClr>
          </a:solidFill>
          <a:ln w="12700">
            <a:solidFill>
              <a:srgbClr val="444E5F"/>
            </a:solid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normAutofit lnSpcReduction="10000"/>
          </a:bodyPr>
          <a:lstStyle/>
          <a:p>
            <a:r>
              <a:rPr lang="en-US" sz="1200" b="1" dirty="0">
                <a:solidFill>
                  <a:schemeClr val="tx1"/>
                </a:solidFill>
                <a:latin typeface="Arial" charset="0"/>
                <a:ea typeface="Arial" charset="0"/>
                <a:cs typeface="Arial" charset="0"/>
              </a:rPr>
              <a:t>Allows access to AWS catalog as it becomes GA in a governed compliant manner.</a:t>
            </a:r>
          </a:p>
          <a:p>
            <a:endParaRPr lang="en-US" sz="1200" b="1" dirty="0">
              <a:solidFill>
                <a:schemeClr val="tx1"/>
              </a:solidFill>
              <a:latin typeface="Arial" charset="0"/>
              <a:ea typeface="Arial" charset="0"/>
              <a:cs typeface="Arial" charset="0"/>
            </a:endParaRPr>
          </a:p>
          <a:p>
            <a:r>
              <a:rPr lang="en-US" sz="1200" b="1" dirty="0">
                <a:solidFill>
                  <a:schemeClr val="tx1"/>
                </a:solidFill>
                <a:latin typeface="Arial" charset="0"/>
                <a:ea typeface="Arial" charset="0"/>
                <a:cs typeface="Arial" charset="0"/>
              </a:rPr>
              <a:t>Solves financial oversight problems with AWS.</a:t>
            </a:r>
          </a:p>
          <a:p>
            <a:endParaRPr lang="en-US" sz="1200" b="1" dirty="0">
              <a:solidFill>
                <a:schemeClr val="tx1"/>
              </a:solidFill>
              <a:latin typeface="Arial" charset="0"/>
              <a:ea typeface="Arial" charset="0"/>
              <a:cs typeface="Arial" charset="0"/>
            </a:endParaRPr>
          </a:p>
          <a:p>
            <a:r>
              <a:rPr lang="en-US" sz="1200" b="1" dirty="0">
                <a:solidFill>
                  <a:schemeClr val="tx1"/>
                </a:solidFill>
                <a:latin typeface="Arial" charset="0"/>
                <a:ea typeface="Arial" charset="0"/>
                <a:cs typeface="Arial" charset="0"/>
              </a:rPr>
              <a:t>Accelerates AWS adoption.</a:t>
            </a:r>
          </a:p>
        </p:txBody>
      </p:sp>
      <p:sp>
        <p:nvSpPr>
          <p:cNvPr id="49" name="TextBox 48"/>
          <p:cNvSpPr txBox="1"/>
          <p:nvPr/>
        </p:nvSpPr>
        <p:spPr>
          <a:xfrm>
            <a:off x="182820" y="3042302"/>
            <a:ext cx="2038744" cy="600164"/>
          </a:xfrm>
          <a:prstGeom prst="rect">
            <a:avLst/>
          </a:prstGeom>
          <a:solidFill>
            <a:srgbClr val="11AFAA"/>
          </a:solidFill>
        </p:spPr>
        <p:txBody>
          <a:bodyPr wrap="square" rtlCol="0">
            <a:spAutoFit/>
          </a:bodyPr>
          <a:lstStyle/>
          <a:p>
            <a:pPr algn="ctr"/>
            <a:r>
              <a:rPr lang="en-US" sz="1100" i="1" dirty="0">
                <a:solidFill>
                  <a:schemeClr val="bg1"/>
                </a:solidFill>
              </a:rPr>
              <a:t>Provides access to AWS cloud native services… with guardrails</a:t>
            </a:r>
          </a:p>
        </p:txBody>
      </p:sp>
      <p:sp>
        <p:nvSpPr>
          <p:cNvPr id="50" name="Rectangle 49"/>
          <p:cNvSpPr/>
          <p:nvPr/>
        </p:nvSpPr>
        <p:spPr bwMode="auto">
          <a:xfrm>
            <a:off x="3054053" y="4026812"/>
            <a:ext cx="3592951" cy="672510"/>
          </a:xfrm>
          <a:prstGeom prst="rect">
            <a:avLst/>
          </a:prstGeom>
          <a:solidFill>
            <a:schemeClr val="bg1">
              <a:lumMod val="95000"/>
            </a:schemeClr>
          </a:solidFill>
          <a:ln w="12700">
            <a:solidFill>
              <a:srgbClr val="004B98"/>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51" name="Rectangle 50"/>
          <p:cNvSpPr/>
          <p:nvPr/>
        </p:nvSpPr>
        <p:spPr bwMode="auto">
          <a:xfrm>
            <a:off x="4003104" y="4083409"/>
            <a:ext cx="1235429" cy="274575"/>
          </a:xfrm>
          <a:prstGeom prst="rect">
            <a:avLst/>
          </a:prstGeom>
          <a:solidFill>
            <a:srgbClr val="004B98"/>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Org Change </a:t>
            </a:r>
          </a:p>
          <a:p>
            <a:pPr algn="ctr"/>
            <a:r>
              <a:rPr lang="en-US" sz="1000" dirty="0">
                <a:solidFill>
                  <a:schemeClr val="bg1"/>
                </a:solidFill>
              </a:rPr>
              <a:t>Management/CCoE</a:t>
            </a:r>
          </a:p>
        </p:txBody>
      </p:sp>
      <p:sp>
        <p:nvSpPr>
          <p:cNvPr id="52" name="Rectangle 51"/>
          <p:cNvSpPr/>
          <p:nvPr/>
        </p:nvSpPr>
        <p:spPr bwMode="auto">
          <a:xfrm>
            <a:off x="5277317" y="4083409"/>
            <a:ext cx="1235429" cy="274575"/>
          </a:xfrm>
          <a:prstGeom prst="rect">
            <a:avLst/>
          </a:prstGeom>
          <a:solidFill>
            <a:srgbClr val="004B98"/>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Apps Modernization</a:t>
            </a:r>
          </a:p>
        </p:txBody>
      </p:sp>
      <p:sp>
        <p:nvSpPr>
          <p:cNvPr id="53" name="Rectangle 52"/>
          <p:cNvSpPr/>
          <p:nvPr/>
        </p:nvSpPr>
        <p:spPr>
          <a:xfrm>
            <a:off x="3063251" y="4140859"/>
            <a:ext cx="916677" cy="233309"/>
          </a:xfrm>
          <a:prstGeom prst="rect">
            <a:avLst/>
          </a:prstGeom>
        </p:spPr>
        <p:txBody>
          <a:bodyPr wrap="square">
            <a:spAutoFit/>
          </a:bodyPr>
          <a:lstStyle/>
          <a:p>
            <a:r>
              <a:rPr lang="en-US" sz="1100" b="1" i="1" dirty="0">
                <a:ea typeface="Arial" charset="0"/>
                <a:cs typeface="Arial" charset="0"/>
              </a:rPr>
              <a:t>Transform</a:t>
            </a:r>
          </a:p>
        </p:txBody>
      </p:sp>
      <p:sp>
        <p:nvSpPr>
          <p:cNvPr id="54" name="Rectangle 53"/>
          <p:cNvSpPr/>
          <p:nvPr/>
        </p:nvSpPr>
        <p:spPr bwMode="auto">
          <a:xfrm>
            <a:off x="4003104" y="4376391"/>
            <a:ext cx="1235429" cy="274575"/>
          </a:xfrm>
          <a:prstGeom prst="rect">
            <a:avLst/>
          </a:prstGeom>
          <a:solidFill>
            <a:srgbClr val="004B98"/>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Cloud Native </a:t>
            </a:r>
          </a:p>
          <a:p>
            <a:pPr algn="ctr"/>
            <a:r>
              <a:rPr lang="en-US" sz="1000" dirty="0">
                <a:solidFill>
                  <a:schemeClr val="bg1"/>
                </a:solidFill>
              </a:rPr>
              <a:t>Applications</a:t>
            </a:r>
          </a:p>
        </p:txBody>
      </p:sp>
      <p:sp>
        <p:nvSpPr>
          <p:cNvPr id="55" name="Rectangle 54"/>
          <p:cNvSpPr/>
          <p:nvPr/>
        </p:nvSpPr>
        <p:spPr bwMode="auto">
          <a:xfrm>
            <a:off x="5277317" y="4376391"/>
            <a:ext cx="1235429" cy="274575"/>
          </a:xfrm>
          <a:prstGeom prst="rect">
            <a:avLst/>
          </a:prstGeom>
          <a:solidFill>
            <a:srgbClr val="004B98"/>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Data and Analytics</a:t>
            </a:r>
          </a:p>
        </p:txBody>
      </p:sp>
      <p:pic>
        <p:nvPicPr>
          <p:cNvPr id="57" name="Picture 56"/>
          <p:cNvPicPr>
            <a:picLocks noChangeAspect="1"/>
          </p:cNvPicPr>
          <p:nvPr/>
        </p:nvPicPr>
        <p:blipFill>
          <a:blip r:embed="rId2"/>
          <a:stretch>
            <a:fillRect/>
          </a:stretch>
        </p:blipFill>
        <p:spPr>
          <a:xfrm>
            <a:off x="347492" y="556190"/>
            <a:ext cx="1498853" cy="289252"/>
          </a:xfrm>
          <a:prstGeom prst="rect">
            <a:avLst/>
          </a:prstGeom>
        </p:spPr>
      </p:pic>
    </p:spTree>
    <p:extLst>
      <p:ext uri="{BB962C8B-B14F-4D97-AF65-F5344CB8AC3E}">
        <p14:creationId xmlns:p14="http://schemas.microsoft.com/office/powerpoint/2010/main" val="136524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896" y="504169"/>
            <a:ext cx="8531352" cy="457200"/>
          </a:xfrm>
        </p:spPr>
        <p:txBody>
          <a:bodyPr/>
          <a:lstStyle/>
          <a:p>
            <a:r>
              <a:rPr lang="en-US" dirty="0"/>
              <a:t>              Consume &amp; Command Services</a:t>
            </a:r>
            <a:endParaRPr lang="en-US" dirty="0">
              <a:solidFill>
                <a:srgbClr val="FF0000"/>
              </a:solidFill>
            </a:endParaRPr>
          </a:p>
        </p:txBody>
      </p:sp>
      <p:sp>
        <p:nvSpPr>
          <p:cNvPr id="4" name="Text Placeholder 3"/>
          <p:cNvSpPr>
            <a:spLocks noGrp="1"/>
          </p:cNvSpPr>
          <p:nvPr>
            <p:ph type="body" sz="quarter" idx="10"/>
          </p:nvPr>
        </p:nvSpPr>
        <p:spPr>
          <a:xfrm>
            <a:off x="310896" y="1093559"/>
            <a:ext cx="8531352" cy="3621024"/>
          </a:xfrm>
        </p:spPr>
        <p:txBody>
          <a:bodyPr/>
          <a:lstStyle/>
          <a:p>
            <a:endParaRPr lang="en-US" dirty="0"/>
          </a:p>
          <a:p>
            <a:pPr marL="0" indent="0">
              <a:buNone/>
            </a:pPr>
            <a:endParaRPr lang="en-US" dirty="0"/>
          </a:p>
          <a:p>
            <a:pPr marL="0" indent="0">
              <a:buNone/>
            </a:pPr>
            <a:endParaRPr lang="en-US" sz="1400" b="1" dirty="0"/>
          </a:p>
        </p:txBody>
      </p:sp>
      <p:sp>
        <p:nvSpPr>
          <p:cNvPr id="3" name="Rectangle 2"/>
          <p:cNvSpPr/>
          <p:nvPr/>
        </p:nvSpPr>
        <p:spPr>
          <a:xfrm>
            <a:off x="310896" y="1093559"/>
            <a:ext cx="8321040" cy="2993127"/>
          </a:xfrm>
          <a:prstGeom prst="rect">
            <a:avLst/>
          </a:prstGeom>
        </p:spPr>
        <p:txBody>
          <a:bodyPr wrap="square">
            <a:spAutoFit/>
          </a:bodyPr>
          <a:lstStyle/>
          <a:p>
            <a:pPr>
              <a:spcAft>
                <a:spcPts val="600"/>
              </a:spcAft>
            </a:pPr>
            <a:r>
              <a:rPr lang="en-US" sz="1400" b="1" dirty="0">
                <a:solidFill>
                  <a:srgbClr val="D61546"/>
                </a:solidFill>
                <a:ea typeface="Times New Roman" panose="02020603050405020304" pitchFamily="18" charset="0"/>
                <a:cs typeface="Times New Roman" panose="02020603050405020304" pitchFamily="18" charset="0"/>
              </a:rPr>
              <a:t>Consume &amp; Command </a:t>
            </a:r>
            <a:r>
              <a:rPr lang="en-US" sz="1400" dirty="0">
                <a:ea typeface="Times New Roman" panose="02020603050405020304" pitchFamily="18" charset="0"/>
                <a:cs typeface="Times New Roman" panose="02020603050405020304" pitchFamily="18" charset="0"/>
              </a:rPr>
              <a:t>subscription-based services include:</a:t>
            </a:r>
            <a:endParaRPr lang="en-US" sz="1600" dirty="0">
              <a:ea typeface="Times New Roman" panose="02020603050405020304" pitchFamily="18" charset="0"/>
              <a:cs typeface="Times New Roman" panose="02020603050405020304" pitchFamily="18" charset="0"/>
            </a:endParaRPr>
          </a:p>
          <a:p>
            <a:pPr marL="342900" marR="0" lvl="0" indent="-342900">
              <a:spcAft>
                <a:spcPts val="1000"/>
              </a:spcAft>
              <a:buClr>
                <a:srgbClr val="5DB2E3"/>
              </a:buClr>
              <a:buFont typeface="Wingdings" panose="05000000000000000000" pitchFamily="2" charset="2"/>
              <a:buChar char=""/>
              <a:tabLst>
                <a:tab pos="114300" algn="l"/>
              </a:tabLst>
            </a:pPr>
            <a:r>
              <a:rPr lang="en-US" sz="1400" b="1" dirty="0" smtClean="0">
                <a:ea typeface="Times New Roman" panose="02020603050405020304" pitchFamily="18" charset="0"/>
              </a:rPr>
              <a:t>Fully compliant contract invoicing:</a:t>
            </a:r>
            <a:r>
              <a:rPr lang="en-US" sz="1400" dirty="0" smtClean="0">
                <a:ea typeface="Times New Roman" panose="02020603050405020304" pitchFamily="18" charset="0"/>
              </a:rPr>
              <a:t> </a:t>
            </a:r>
            <a:r>
              <a:rPr lang="en-US" sz="1400" dirty="0">
                <a:ea typeface="Times New Roman" panose="02020603050405020304" pitchFamily="18" charset="0"/>
              </a:rPr>
              <a:t>Our fully- automated chargeback system takes all the guess work out of usage-to-Contract Line Item mapping.</a:t>
            </a:r>
          </a:p>
          <a:p>
            <a:pPr marL="342900" indent="-342900">
              <a:spcAft>
                <a:spcPts val="1000"/>
              </a:spcAft>
              <a:buClr>
                <a:srgbClr val="5DB2E3"/>
              </a:buClr>
              <a:buFont typeface="Wingdings" panose="05000000000000000000" pitchFamily="2" charset="2"/>
              <a:buChar char=""/>
              <a:tabLst>
                <a:tab pos="114300" algn="l"/>
              </a:tabLst>
            </a:pPr>
            <a:r>
              <a:rPr lang="en-US" sz="1400" b="1" dirty="0">
                <a:ea typeface="Times New Roman" panose="02020603050405020304" pitchFamily="18" charset="0"/>
              </a:rPr>
              <a:t>Comprehensive metering and chargeback: </a:t>
            </a:r>
            <a:r>
              <a:rPr lang="en-US" sz="1400" dirty="0">
                <a:ea typeface="Times New Roman" panose="02020603050405020304" pitchFamily="18" charset="0"/>
              </a:rPr>
              <a:t>Our financial management instrumentation covers all services offered by AWS on the day they are released for general availability.</a:t>
            </a:r>
          </a:p>
          <a:p>
            <a:pPr marL="342900" indent="-342900">
              <a:spcAft>
                <a:spcPts val="1000"/>
              </a:spcAft>
              <a:buClr>
                <a:srgbClr val="5DB2E3"/>
              </a:buClr>
              <a:buFont typeface="Wingdings" panose="05000000000000000000" pitchFamily="2" charset="2"/>
              <a:buChar char=""/>
              <a:tabLst>
                <a:tab pos="114300" algn="l"/>
              </a:tabLst>
            </a:pPr>
            <a:r>
              <a:rPr lang="en-US" sz="1400" b="1" dirty="0">
                <a:ea typeface="Times New Roman" panose="02020603050405020304" pitchFamily="18" charset="0"/>
              </a:rPr>
              <a:t>Address ‘Shared Responsibility Model’: </a:t>
            </a:r>
            <a:r>
              <a:rPr lang="en-US" sz="1400" dirty="0">
                <a:ea typeface="Times New Roman" panose="02020603050405020304" pitchFamily="18" charset="0"/>
              </a:rPr>
              <a:t>S</a:t>
            </a:r>
            <a:r>
              <a:rPr lang="en-US" sz="1400" dirty="0" smtClean="0">
                <a:ea typeface="Times New Roman" panose="02020603050405020304" pitchFamily="18" charset="0"/>
              </a:rPr>
              <a:t>calable</a:t>
            </a:r>
            <a:r>
              <a:rPr lang="en-US" sz="1400" dirty="0">
                <a:ea typeface="Times New Roman" panose="02020603050405020304" pitchFamily="18" charset="0"/>
              </a:rPr>
              <a:t>, cost effective and innovative security compliance services providing enterprise class management of AWS hosted </a:t>
            </a:r>
            <a:r>
              <a:rPr lang="en-US" sz="1400" dirty="0" smtClean="0">
                <a:ea typeface="Times New Roman" panose="02020603050405020304" pitchFamily="18" charset="0"/>
              </a:rPr>
              <a:t>workloads.  Achieve ‘lights-out’ automation.</a:t>
            </a:r>
            <a:endParaRPr lang="en-US" sz="1400" dirty="0">
              <a:ea typeface="Times New Roman" panose="02020603050405020304" pitchFamily="18" charset="0"/>
            </a:endParaRPr>
          </a:p>
          <a:p>
            <a:pPr marL="342900" marR="0" lvl="0" indent="-342900">
              <a:spcAft>
                <a:spcPts val="1000"/>
              </a:spcAft>
              <a:buClr>
                <a:srgbClr val="5DB2E3"/>
              </a:buClr>
              <a:buFont typeface="Wingdings" panose="05000000000000000000" pitchFamily="2" charset="2"/>
              <a:buChar char=""/>
              <a:tabLst>
                <a:tab pos="114300" algn="l"/>
              </a:tabLst>
            </a:pPr>
            <a:r>
              <a:rPr lang="en-US" sz="1400" b="1" dirty="0">
                <a:ea typeface="Times New Roman" panose="02020603050405020304" pitchFamily="18" charset="0"/>
              </a:rPr>
              <a:t>Access to cloud-native services with ‘guard-rails’: </a:t>
            </a:r>
            <a:r>
              <a:rPr lang="en-US" sz="1400" dirty="0">
                <a:ea typeface="Times New Roman" panose="02020603050405020304" pitchFamily="18" charset="0"/>
              </a:rPr>
              <a:t>‘Always on’ security policy engine ensuring workloads are always compliant.  Discover and remediate drift in less than a minute.</a:t>
            </a:r>
            <a:br>
              <a:rPr lang="en-US" sz="1400" dirty="0">
                <a:ea typeface="Times New Roman" panose="02020603050405020304" pitchFamily="18" charset="0"/>
              </a:rPr>
            </a:br>
            <a:endParaRPr lang="en-US" dirty="0"/>
          </a:p>
        </p:txBody>
      </p:sp>
      <p:pic>
        <p:nvPicPr>
          <p:cNvPr id="6" name="Picture 5"/>
          <p:cNvPicPr>
            <a:picLocks noChangeAspect="1"/>
          </p:cNvPicPr>
          <p:nvPr/>
        </p:nvPicPr>
        <p:blipFill>
          <a:blip r:embed="rId3"/>
          <a:stretch>
            <a:fillRect/>
          </a:stretch>
        </p:blipFill>
        <p:spPr>
          <a:xfrm>
            <a:off x="310896" y="557174"/>
            <a:ext cx="1498853" cy="289252"/>
          </a:xfrm>
          <a:prstGeom prst="rect">
            <a:avLst/>
          </a:prstGeom>
        </p:spPr>
      </p:pic>
    </p:spTree>
    <p:extLst>
      <p:ext uri="{BB962C8B-B14F-4D97-AF65-F5344CB8AC3E}">
        <p14:creationId xmlns:p14="http://schemas.microsoft.com/office/powerpoint/2010/main" val="37023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96" y="501144"/>
            <a:ext cx="8531352" cy="457200"/>
          </a:xfrm>
        </p:spPr>
        <p:txBody>
          <a:bodyPr/>
          <a:lstStyle/>
          <a:p>
            <a:r>
              <a:rPr lang="en-US" dirty="0"/>
              <a:t>                    Accelerate &amp; Transform Services</a:t>
            </a:r>
            <a:endParaRPr lang="en-US" dirty="0">
              <a:solidFill>
                <a:srgbClr val="FF0000"/>
              </a:solidFill>
            </a:endParaRPr>
          </a:p>
        </p:txBody>
      </p:sp>
      <p:sp>
        <p:nvSpPr>
          <p:cNvPr id="4" name="Text Placeholder 3"/>
          <p:cNvSpPr>
            <a:spLocks noGrp="1"/>
          </p:cNvSpPr>
          <p:nvPr>
            <p:ph type="body" sz="quarter" idx="10"/>
          </p:nvPr>
        </p:nvSpPr>
        <p:spPr>
          <a:xfrm>
            <a:off x="310896" y="1093559"/>
            <a:ext cx="8531352" cy="3621024"/>
          </a:xfrm>
        </p:spPr>
        <p:txBody>
          <a:bodyPr/>
          <a:lstStyle/>
          <a:p>
            <a:pPr marL="0" indent="0">
              <a:buNone/>
            </a:pPr>
            <a:endParaRPr lang="en-US" dirty="0"/>
          </a:p>
          <a:p>
            <a:pPr marL="0" indent="0">
              <a:buNone/>
            </a:pPr>
            <a:endParaRPr lang="en-US" sz="1400" b="1" dirty="0"/>
          </a:p>
        </p:txBody>
      </p:sp>
      <p:sp>
        <p:nvSpPr>
          <p:cNvPr id="5" name="Rectangle 4"/>
          <p:cNvSpPr/>
          <p:nvPr/>
        </p:nvSpPr>
        <p:spPr>
          <a:xfrm>
            <a:off x="310896" y="1035684"/>
            <a:ext cx="8113776" cy="3954929"/>
          </a:xfrm>
          <a:prstGeom prst="rect">
            <a:avLst/>
          </a:prstGeom>
        </p:spPr>
        <p:txBody>
          <a:bodyPr wrap="square">
            <a:spAutoFit/>
          </a:bodyPr>
          <a:lstStyle/>
          <a:p>
            <a:pPr>
              <a:spcAft>
                <a:spcPts val="600"/>
              </a:spcAft>
            </a:pPr>
            <a:r>
              <a:rPr lang="en-US" sz="1400" b="1" dirty="0">
                <a:solidFill>
                  <a:srgbClr val="D61546"/>
                </a:solidFill>
                <a:ea typeface="Times New Roman" panose="02020603050405020304" pitchFamily="18" charset="0"/>
                <a:cs typeface="Times New Roman" panose="02020603050405020304" pitchFamily="18" charset="0"/>
              </a:rPr>
              <a:t>Accelerate &amp; Transform </a:t>
            </a:r>
            <a:r>
              <a:rPr lang="en-US" sz="1400" dirty="0">
                <a:ea typeface="Times New Roman" panose="02020603050405020304" pitchFamily="18" charset="0"/>
                <a:cs typeface="Times New Roman" panose="02020603050405020304" pitchFamily="18" charset="0"/>
              </a:rPr>
              <a:t>services include:</a:t>
            </a:r>
          </a:p>
          <a:p>
            <a:pPr marL="342900" marR="0" lvl="0" indent="-342900">
              <a:spcBef>
                <a:spcPts val="0"/>
              </a:spcBef>
              <a:spcAft>
                <a:spcPts val="1000"/>
              </a:spcAft>
              <a:buClr>
                <a:srgbClr val="5DB2E3"/>
              </a:buClr>
              <a:buFont typeface="Wingdings" panose="05000000000000000000" pitchFamily="2" charset="2"/>
              <a:buChar char=""/>
            </a:pPr>
            <a:r>
              <a:rPr lang="en-US" sz="1400" b="1" dirty="0">
                <a:ea typeface="Times New Roman" panose="02020603050405020304" pitchFamily="18" charset="0"/>
                <a:cs typeface="Times New Roman" panose="02020603050405020304" pitchFamily="18" charset="0"/>
              </a:rPr>
              <a:t>Enablement: </a:t>
            </a:r>
            <a:r>
              <a:rPr lang="en-US" sz="1400" dirty="0">
                <a:ea typeface="Times New Roman" panose="02020603050405020304" pitchFamily="18" charset="0"/>
                <a:cs typeface="Times New Roman" panose="02020603050405020304" pitchFamily="18" charset="0"/>
              </a:rPr>
              <a:t>Strategy, training, and organizational change management (OCM) services that helps Agencies successfully </a:t>
            </a:r>
            <a:r>
              <a:rPr lang="en-US" sz="1400" dirty="0" smtClean="0">
                <a:ea typeface="Times New Roman" panose="02020603050405020304" pitchFamily="18" charset="0"/>
                <a:cs typeface="Times New Roman" panose="02020603050405020304" pitchFamily="18" charset="0"/>
              </a:rPr>
              <a:t>drive the mindset shift required </a:t>
            </a:r>
            <a:r>
              <a:rPr lang="en-US" sz="1400" dirty="0">
                <a:ea typeface="Times New Roman" panose="02020603050405020304" pitchFamily="18" charset="0"/>
                <a:cs typeface="Times New Roman" panose="02020603050405020304" pitchFamily="18" charset="0"/>
              </a:rPr>
              <a:t>by cloud adoption.</a:t>
            </a:r>
          </a:p>
          <a:p>
            <a:pPr marL="342900" marR="0" lvl="0" indent="-342900">
              <a:spcBef>
                <a:spcPts val="0"/>
              </a:spcBef>
              <a:spcAft>
                <a:spcPts val="1000"/>
              </a:spcAft>
              <a:buClr>
                <a:srgbClr val="5DB2E3"/>
              </a:buClr>
              <a:buFont typeface="Wingdings" panose="05000000000000000000" pitchFamily="2" charset="2"/>
              <a:buChar char=""/>
            </a:pPr>
            <a:r>
              <a:rPr lang="en-US" sz="1400" b="1" dirty="0">
                <a:ea typeface="Times New Roman" panose="02020603050405020304" pitchFamily="18" charset="0"/>
                <a:cs typeface="Times New Roman" panose="02020603050405020304" pitchFamily="18" charset="0"/>
              </a:rPr>
              <a:t>Discovery:</a:t>
            </a:r>
            <a:r>
              <a:rPr lang="en-US" sz="1400" dirty="0">
                <a:ea typeface="Times New Roman" panose="02020603050405020304" pitchFamily="18" charset="0"/>
                <a:cs typeface="Times New Roman" panose="02020603050405020304" pitchFamily="18" charset="0"/>
              </a:rPr>
              <a:t> </a:t>
            </a:r>
            <a:r>
              <a:rPr lang="en-US" sz="1400" dirty="0" smtClean="0">
                <a:ea typeface="Times New Roman" panose="02020603050405020304" pitchFamily="18" charset="0"/>
                <a:cs typeface="Times New Roman" panose="02020603050405020304" pitchFamily="18" charset="0"/>
              </a:rPr>
              <a:t>Rapidly profile apps and workload portfolio and create a migration roadmap.  Assemble a business case and identify adoption workstreams.</a:t>
            </a:r>
            <a:endParaRPr lang="en-US" sz="1400" dirty="0">
              <a:ea typeface="Times New Roman" panose="02020603050405020304" pitchFamily="18" charset="0"/>
              <a:cs typeface="Times New Roman" panose="02020603050405020304" pitchFamily="18" charset="0"/>
            </a:endParaRPr>
          </a:p>
          <a:p>
            <a:pPr marL="342900" marR="0" lvl="0" indent="-342900">
              <a:spcBef>
                <a:spcPts val="0"/>
              </a:spcBef>
              <a:spcAft>
                <a:spcPts val="1000"/>
              </a:spcAft>
              <a:buClr>
                <a:srgbClr val="5DB2E3"/>
              </a:buClr>
              <a:buFont typeface="Wingdings" panose="05000000000000000000" pitchFamily="2" charset="2"/>
              <a:buChar char=""/>
            </a:pPr>
            <a:r>
              <a:rPr lang="en-US" sz="1400" b="1" dirty="0">
                <a:ea typeface="Times New Roman" panose="02020603050405020304" pitchFamily="18" charset="0"/>
                <a:cs typeface="Times New Roman" panose="02020603050405020304" pitchFamily="18" charset="0"/>
              </a:rPr>
              <a:t>Migration:</a:t>
            </a:r>
            <a:r>
              <a:rPr lang="en-US" sz="1400" dirty="0">
                <a:ea typeface="Times New Roman" panose="02020603050405020304" pitchFamily="18" charset="0"/>
                <a:cs typeface="Times New Roman" panose="02020603050405020304" pitchFamily="18" charset="0"/>
              </a:rPr>
              <a:t> A </a:t>
            </a:r>
            <a:r>
              <a:rPr lang="en-US" sz="1400" dirty="0" smtClean="0">
                <a:ea typeface="Times New Roman" panose="02020603050405020304" pitchFamily="18" charset="0"/>
                <a:cs typeface="Times New Roman" panose="02020603050405020304" pitchFamily="18" charset="0"/>
              </a:rPr>
              <a:t>repeatable approach to drive large scale migration to </a:t>
            </a:r>
            <a:r>
              <a:rPr lang="en-US" sz="1400" dirty="0">
                <a:ea typeface="Times New Roman" panose="02020603050405020304" pitchFamily="18" charset="0"/>
                <a:cs typeface="Times New Roman" panose="02020603050405020304" pitchFamily="18" charset="0"/>
              </a:rPr>
              <a:t>the AWS cloud that enables clients to measurably decrease time-to-market (TTM) and increase return-on-investment (ROI</a:t>
            </a:r>
            <a:r>
              <a:rPr lang="en-US" sz="1400" dirty="0" smtClean="0">
                <a:ea typeface="Times New Roman" panose="02020603050405020304" pitchFamily="18" charset="0"/>
                <a:cs typeface="Times New Roman" panose="02020603050405020304" pitchFamily="18" charset="0"/>
              </a:rPr>
              <a:t>).  Access AWS MAP discounts.  </a:t>
            </a:r>
            <a:endParaRPr lang="en-US" sz="1400" dirty="0">
              <a:ea typeface="Times New Roman" panose="02020603050405020304" pitchFamily="18" charset="0"/>
              <a:cs typeface="Times New Roman" panose="02020603050405020304" pitchFamily="18" charset="0"/>
            </a:endParaRPr>
          </a:p>
          <a:p>
            <a:pPr marL="342900" marR="0" lvl="0" indent="-342900">
              <a:spcBef>
                <a:spcPts val="0"/>
              </a:spcBef>
              <a:spcAft>
                <a:spcPts val="1000"/>
              </a:spcAft>
              <a:buClr>
                <a:srgbClr val="5DB2E3"/>
              </a:buClr>
              <a:buFont typeface="Wingdings" panose="05000000000000000000" pitchFamily="2" charset="2"/>
              <a:buChar char=""/>
            </a:pPr>
            <a:r>
              <a:rPr lang="en-US" sz="1400" b="1" dirty="0">
                <a:ea typeface="Times New Roman" panose="02020603050405020304" pitchFamily="18" charset="0"/>
                <a:cs typeface="Times New Roman" panose="02020603050405020304" pitchFamily="18" charset="0"/>
              </a:rPr>
              <a:t>Security:</a:t>
            </a:r>
            <a:r>
              <a:rPr lang="en-US" sz="1400" dirty="0">
                <a:ea typeface="Times New Roman" panose="02020603050405020304" pitchFamily="18" charset="0"/>
                <a:cs typeface="Times New Roman" panose="02020603050405020304" pitchFamily="18" charset="0"/>
              </a:rPr>
              <a:t> Accelerates Authority of Operate (ATO) and provides compliance, advanced </a:t>
            </a:r>
            <a:r>
              <a:rPr lang="en-US" sz="1400" dirty="0" smtClean="0">
                <a:ea typeface="Times New Roman" panose="02020603050405020304" pitchFamily="18" charset="0"/>
                <a:cs typeface="Times New Roman" panose="02020603050405020304" pitchFamily="18" charset="0"/>
              </a:rPr>
              <a:t>monitoring.</a:t>
            </a:r>
          </a:p>
          <a:p>
            <a:pPr marL="342900" marR="0" lvl="0" indent="-342900">
              <a:spcBef>
                <a:spcPts val="0"/>
              </a:spcBef>
              <a:spcAft>
                <a:spcPts val="1000"/>
              </a:spcAft>
              <a:buClr>
                <a:srgbClr val="5DB2E3"/>
              </a:buClr>
              <a:buFont typeface="Wingdings" panose="05000000000000000000" pitchFamily="2" charset="2"/>
              <a:buChar char=""/>
            </a:pPr>
            <a:r>
              <a:rPr lang="en-US" sz="1400" b="1" dirty="0" smtClean="0">
                <a:effectLst/>
                <a:ea typeface="Times New Roman" panose="02020603050405020304" pitchFamily="18" charset="0"/>
                <a:cs typeface="Times New Roman" panose="02020603050405020304" pitchFamily="18" charset="0"/>
              </a:rPr>
              <a:t>Process Renewal: </a:t>
            </a:r>
            <a:r>
              <a:rPr lang="en-US" sz="1400" dirty="0" smtClean="0">
                <a:effectLst/>
                <a:ea typeface="Times New Roman" panose="02020603050405020304" pitchFamily="18" charset="0"/>
                <a:cs typeface="Times New Roman" panose="02020603050405020304" pitchFamily="18" charset="0"/>
              </a:rPr>
              <a:t>Refactor your client’s management and governance processes to embrace ‘everything-as-code’ and public cloud.  Bake DevSecOps into ITIL governance processes.</a:t>
            </a:r>
          </a:p>
          <a:p>
            <a:pPr marL="342900" marR="0" lvl="0" indent="-342900">
              <a:spcBef>
                <a:spcPts val="0"/>
              </a:spcBef>
              <a:spcAft>
                <a:spcPts val="1000"/>
              </a:spcAft>
              <a:buClr>
                <a:srgbClr val="5DB2E3"/>
              </a:buClr>
              <a:buFont typeface="Wingdings" panose="05000000000000000000" pitchFamily="2" charset="2"/>
              <a:buChar char=""/>
            </a:pPr>
            <a:r>
              <a:rPr lang="en-US" sz="1400" b="1" dirty="0" smtClean="0">
                <a:ea typeface="Times New Roman" panose="02020603050405020304" pitchFamily="18" charset="0"/>
                <a:cs typeface="Times New Roman" panose="02020603050405020304" pitchFamily="18" charset="0"/>
              </a:rPr>
              <a:t>Modernization:</a:t>
            </a:r>
            <a:r>
              <a:rPr lang="en-US" sz="1400" dirty="0" smtClean="0">
                <a:ea typeface="Times New Roman" panose="02020603050405020304" pitchFamily="18" charset="0"/>
                <a:cs typeface="Times New Roman" panose="02020603050405020304" pitchFamily="18" charset="0"/>
              </a:rPr>
              <a:t> Unisys is uniquely positioned to do the ‘hard yards’ of complicated application modernization</a:t>
            </a:r>
            <a:endParaRPr lang="en-US" sz="1400" dirty="0">
              <a:effectLst/>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310896" y="552926"/>
            <a:ext cx="1498853" cy="289252"/>
          </a:xfrm>
          <a:prstGeom prst="rect">
            <a:avLst/>
          </a:prstGeom>
        </p:spPr>
      </p:pic>
    </p:spTree>
    <p:extLst>
      <p:ext uri="{BB962C8B-B14F-4D97-AF65-F5344CB8AC3E}">
        <p14:creationId xmlns:p14="http://schemas.microsoft.com/office/powerpoint/2010/main" val="30557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t="22732" r="21047"/>
          <a:stretch/>
        </p:blipFill>
        <p:spPr>
          <a:xfrm>
            <a:off x="7420819" y="0"/>
            <a:ext cx="1723181" cy="1662870"/>
          </a:xfrm>
          <a:prstGeom prst="rect">
            <a:avLst/>
          </a:prstGeom>
        </p:spPr>
      </p:pic>
      <p:sp>
        <p:nvSpPr>
          <p:cNvPr id="29" name="Rectangle 28"/>
          <p:cNvSpPr/>
          <p:nvPr/>
        </p:nvSpPr>
        <p:spPr bwMode="auto">
          <a:xfrm>
            <a:off x="2283042" y="511254"/>
            <a:ext cx="6225540" cy="3915330"/>
          </a:xfrm>
          <a:prstGeom prst="rect">
            <a:avLst/>
          </a:prstGeom>
          <a:solidFill>
            <a:srgbClr val="008D99">
              <a:alpha val="3000"/>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sz="900" b="1" dirty="0">
              <a:solidFill>
                <a:srgbClr val="008D99"/>
              </a:solidFill>
              <a:latin typeface="Arial" charset="0"/>
              <a:ea typeface="Arial" charset="0"/>
              <a:cs typeface="Arial" charset="0"/>
            </a:endParaRPr>
          </a:p>
        </p:txBody>
      </p:sp>
      <p:grpSp>
        <p:nvGrpSpPr>
          <p:cNvPr id="5" name="Group 4"/>
          <p:cNvGrpSpPr/>
          <p:nvPr/>
        </p:nvGrpSpPr>
        <p:grpSpPr>
          <a:xfrm>
            <a:off x="2408855" y="3092030"/>
            <a:ext cx="6047509" cy="1302933"/>
            <a:chOff x="310896" y="3284741"/>
            <a:chExt cx="8503920" cy="1250683"/>
          </a:xfrm>
        </p:grpSpPr>
        <p:sp>
          <p:nvSpPr>
            <p:cNvPr id="7" name="Rectangle 6"/>
            <p:cNvSpPr/>
            <p:nvPr/>
          </p:nvSpPr>
          <p:spPr bwMode="auto">
            <a:xfrm>
              <a:off x="310896" y="3284741"/>
              <a:ext cx="2794490" cy="37286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chemeClr val="bg1"/>
                  </a:solidFill>
                  <a:latin typeface="Arial" charset="0"/>
                  <a:ea typeface="Arial" charset="0"/>
                  <a:cs typeface="Arial" charset="0"/>
                </a:rPr>
                <a:t>BEST PRACTICES</a:t>
              </a:r>
            </a:p>
          </p:txBody>
        </p:sp>
        <p:sp>
          <p:nvSpPr>
            <p:cNvPr id="8" name="Rectangle 7"/>
            <p:cNvSpPr/>
            <p:nvPr/>
          </p:nvSpPr>
          <p:spPr bwMode="auto">
            <a:xfrm>
              <a:off x="310896" y="3723653"/>
              <a:ext cx="2794490" cy="37286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chemeClr val="bg1"/>
                  </a:solidFill>
                  <a:latin typeface="Arial" charset="0"/>
                  <a:ea typeface="Arial" charset="0"/>
                  <a:cs typeface="Arial" charset="0"/>
                </a:rPr>
                <a:t>LESSONS LEARNED</a:t>
              </a:r>
            </a:p>
          </p:txBody>
        </p:sp>
        <p:sp>
          <p:nvSpPr>
            <p:cNvPr id="9" name="Rectangle 8"/>
            <p:cNvSpPr/>
            <p:nvPr/>
          </p:nvSpPr>
          <p:spPr bwMode="auto">
            <a:xfrm>
              <a:off x="310896" y="4162564"/>
              <a:ext cx="2794490" cy="37286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chemeClr val="bg1"/>
                  </a:solidFill>
                  <a:latin typeface="Arial" charset="0"/>
                  <a:ea typeface="Arial" charset="0"/>
                  <a:cs typeface="Arial" charset="0"/>
                </a:rPr>
                <a:t>USE CASES</a:t>
              </a:r>
            </a:p>
          </p:txBody>
        </p:sp>
        <p:sp>
          <p:nvSpPr>
            <p:cNvPr id="10" name="Rectangle 9"/>
            <p:cNvSpPr/>
            <p:nvPr/>
          </p:nvSpPr>
          <p:spPr bwMode="auto">
            <a:xfrm>
              <a:off x="3169625" y="3284741"/>
              <a:ext cx="2790476" cy="372860"/>
            </a:xfrm>
            <a:prstGeom prst="rect">
              <a:avLst/>
            </a:prstGeom>
            <a:solidFill>
              <a:srgbClr val="008D99">
                <a:alpha val="20000"/>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rgbClr val="008D99"/>
                  </a:solidFill>
                  <a:latin typeface="Arial" charset="0"/>
                  <a:ea typeface="Arial" charset="0"/>
                  <a:cs typeface="Arial" charset="0"/>
                </a:rPr>
                <a:t>DEMOS</a:t>
              </a:r>
            </a:p>
          </p:txBody>
        </p:sp>
        <p:sp>
          <p:nvSpPr>
            <p:cNvPr id="11" name="Rectangle 10"/>
            <p:cNvSpPr/>
            <p:nvPr/>
          </p:nvSpPr>
          <p:spPr bwMode="auto">
            <a:xfrm>
              <a:off x="3169625" y="3723653"/>
              <a:ext cx="2790476" cy="372860"/>
            </a:xfrm>
            <a:prstGeom prst="rect">
              <a:avLst/>
            </a:prstGeom>
            <a:solidFill>
              <a:srgbClr val="008D99">
                <a:alpha val="20000"/>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rgbClr val="008D99"/>
                  </a:solidFill>
                  <a:latin typeface="Arial" charset="0"/>
                  <a:ea typeface="Arial" charset="0"/>
                  <a:cs typeface="Arial" charset="0"/>
                </a:rPr>
                <a:t>EVENT INFORMATION</a:t>
              </a:r>
            </a:p>
          </p:txBody>
        </p:sp>
        <p:sp>
          <p:nvSpPr>
            <p:cNvPr id="12" name="Rectangle 11"/>
            <p:cNvSpPr/>
            <p:nvPr/>
          </p:nvSpPr>
          <p:spPr bwMode="auto">
            <a:xfrm>
              <a:off x="3169625" y="4162564"/>
              <a:ext cx="2790476" cy="372860"/>
            </a:xfrm>
            <a:prstGeom prst="rect">
              <a:avLst/>
            </a:prstGeom>
            <a:solidFill>
              <a:srgbClr val="008D99">
                <a:alpha val="20000"/>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rgbClr val="008D99"/>
                  </a:solidFill>
                  <a:latin typeface="Arial" charset="0"/>
                  <a:ea typeface="Arial" charset="0"/>
                  <a:cs typeface="Arial" charset="0"/>
                </a:rPr>
                <a:t>REUSABLE ARTIFACTS</a:t>
              </a:r>
            </a:p>
          </p:txBody>
        </p:sp>
        <p:sp>
          <p:nvSpPr>
            <p:cNvPr id="13" name="Rectangle 12"/>
            <p:cNvSpPr/>
            <p:nvPr/>
          </p:nvSpPr>
          <p:spPr bwMode="auto">
            <a:xfrm>
              <a:off x="6024340" y="3284741"/>
              <a:ext cx="2790476" cy="37286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chemeClr val="bg1"/>
                  </a:solidFill>
                  <a:latin typeface="Arial" charset="0"/>
                  <a:ea typeface="Arial" charset="0"/>
                  <a:cs typeface="Arial" charset="0"/>
                </a:rPr>
                <a:t>SOURCE CODE</a:t>
              </a:r>
            </a:p>
          </p:txBody>
        </p:sp>
        <p:sp>
          <p:nvSpPr>
            <p:cNvPr id="14" name="Rectangle 13"/>
            <p:cNvSpPr/>
            <p:nvPr/>
          </p:nvSpPr>
          <p:spPr bwMode="auto">
            <a:xfrm>
              <a:off x="6024340" y="3723653"/>
              <a:ext cx="2790476" cy="37286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chemeClr val="bg1"/>
                  </a:solidFill>
                  <a:latin typeface="Arial" charset="0"/>
                  <a:ea typeface="Arial" charset="0"/>
                  <a:cs typeface="Arial" charset="0"/>
                </a:rPr>
                <a:t>CLOUD FORMATION </a:t>
              </a:r>
            </a:p>
            <a:p>
              <a:pPr algn="ctr"/>
              <a:r>
                <a:rPr lang="en-US" sz="900" b="1" dirty="0">
                  <a:solidFill>
                    <a:schemeClr val="bg1"/>
                  </a:solidFill>
                  <a:latin typeface="Arial" charset="0"/>
                  <a:ea typeface="Arial" charset="0"/>
                  <a:cs typeface="Arial" charset="0"/>
                </a:rPr>
                <a:t>TEMPLATES</a:t>
              </a:r>
            </a:p>
          </p:txBody>
        </p:sp>
        <p:sp>
          <p:nvSpPr>
            <p:cNvPr id="15" name="Rectangle 14"/>
            <p:cNvSpPr/>
            <p:nvPr/>
          </p:nvSpPr>
          <p:spPr bwMode="auto">
            <a:xfrm>
              <a:off x="6024340" y="4162564"/>
              <a:ext cx="2790476" cy="372860"/>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900" b="1" dirty="0">
                  <a:solidFill>
                    <a:schemeClr val="bg1"/>
                  </a:solidFill>
                  <a:latin typeface="Arial" charset="0"/>
                  <a:ea typeface="Arial" charset="0"/>
                  <a:cs typeface="Arial" charset="0"/>
                </a:rPr>
                <a:t>AMAZON MACHINE </a:t>
              </a:r>
            </a:p>
            <a:p>
              <a:pPr algn="ctr"/>
              <a:r>
                <a:rPr lang="en-US" sz="900" b="1" dirty="0">
                  <a:solidFill>
                    <a:schemeClr val="bg1"/>
                  </a:solidFill>
                  <a:latin typeface="Arial" charset="0"/>
                  <a:ea typeface="Arial" charset="0"/>
                  <a:cs typeface="Arial" charset="0"/>
                </a:rPr>
                <a:t>IMAGES (AMI’S)</a:t>
              </a:r>
            </a:p>
          </p:txBody>
        </p:sp>
      </p:grpSp>
      <p:sp>
        <p:nvSpPr>
          <p:cNvPr id="16" name="TextBox 15"/>
          <p:cNvSpPr txBox="1"/>
          <p:nvPr/>
        </p:nvSpPr>
        <p:spPr bwMode="auto">
          <a:xfrm>
            <a:off x="1549831" y="-1580827"/>
            <a:ext cx="184731" cy="355482"/>
          </a:xfrm>
          <a:prstGeom prst="rect">
            <a:avLst/>
          </a:prstGeom>
          <a:noFill/>
          <a:ln w="12700" cap="sq" algn="ctr">
            <a:noFill/>
            <a:miter lim="800000"/>
            <a:headEnd/>
            <a:tailEnd/>
          </a:ln>
          <a:effectLst/>
        </p:spPr>
        <p:txBody>
          <a:bodyPr wrap="none" rtlCol="0">
            <a:spAutoFit/>
          </a:bodyPr>
          <a:lstStyle/>
          <a:p>
            <a:pPr>
              <a:lnSpc>
                <a:spcPct val="95000"/>
              </a:lnSpc>
              <a:spcBef>
                <a:spcPts val="1200"/>
              </a:spcBef>
            </a:pPr>
            <a:endParaRPr lang="en-US" dirty="0">
              <a:latin typeface="Arial"/>
              <a:cs typeface="Arial"/>
            </a:endParaRPr>
          </a:p>
        </p:txBody>
      </p:sp>
      <p:sp>
        <p:nvSpPr>
          <p:cNvPr id="18" name="Rectangle 17"/>
          <p:cNvSpPr/>
          <p:nvPr/>
        </p:nvSpPr>
        <p:spPr bwMode="auto">
          <a:xfrm>
            <a:off x="131986" y="1252444"/>
            <a:ext cx="1966091" cy="1026465"/>
          </a:xfrm>
          <a:prstGeom prst="rect">
            <a:avLst/>
          </a:prstGeom>
          <a:solidFill>
            <a:srgbClr val="1A305B"/>
          </a:solidFill>
          <a:ln>
            <a:noFill/>
            <a:headEnd/>
            <a:tailEnd/>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p>
            <a:pPr algn="ctr"/>
            <a:r>
              <a:rPr lang="en-US" sz="1400" b="1" i="1" dirty="0">
                <a:solidFill>
                  <a:schemeClr val="bg1"/>
                </a:solidFill>
                <a:latin typeface="Arial" charset="0"/>
                <a:ea typeface="Arial" charset="0"/>
                <a:cs typeface="Arial" charset="0"/>
              </a:rPr>
              <a:t># 1 Cloud</a:t>
            </a:r>
          </a:p>
          <a:p>
            <a:pPr algn="ctr"/>
            <a:r>
              <a:rPr lang="en-US" sz="1400" b="1" i="1" dirty="0">
                <a:solidFill>
                  <a:schemeClr val="bg1"/>
                </a:solidFill>
                <a:latin typeface="Arial" charset="0"/>
                <a:ea typeface="Arial" charset="0"/>
                <a:cs typeface="Arial" charset="0"/>
              </a:rPr>
              <a:t>Adoption Challenge</a:t>
            </a:r>
          </a:p>
          <a:p>
            <a:pPr algn="ctr"/>
            <a:r>
              <a:rPr lang="en-US" sz="1400" b="1" i="1" dirty="0">
                <a:solidFill>
                  <a:schemeClr val="bg1"/>
                </a:solidFill>
                <a:latin typeface="Arial" charset="0"/>
                <a:ea typeface="Arial" charset="0"/>
                <a:cs typeface="Arial" charset="0"/>
              </a:rPr>
              <a:t>is a Skills Gap</a:t>
            </a:r>
          </a:p>
        </p:txBody>
      </p:sp>
      <p:sp>
        <p:nvSpPr>
          <p:cNvPr id="19" name="Rectangle 18"/>
          <p:cNvSpPr/>
          <p:nvPr/>
        </p:nvSpPr>
        <p:spPr bwMode="auto">
          <a:xfrm>
            <a:off x="131986" y="2340500"/>
            <a:ext cx="1962398" cy="1026466"/>
          </a:xfrm>
          <a:prstGeom prst="rect">
            <a:avLst/>
          </a:prstGeom>
          <a:solidFill>
            <a:srgbClr val="11AFAA"/>
          </a:solidFill>
          <a:ln>
            <a:noFill/>
            <a:headEnd/>
            <a:tailEnd/>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p>
            <a:pPr algn="ctr"/>
            <a:r>
              <a:rPr lang="en-US" sz="1400" b="1" i="1" dirty="0">
                <a:solidFill>
                  <a:schemeClr val="bg1"/>
                </a:solidFill>
                <a:latin typeface="Arial" charset="0"/>
                <a:ea typeface="Arial" charset="0"/>
                <a:cs typeface="Arial" charset="0"/>
              </a:rPr>
              <a:t>Achieve Critical Mass to be</a:t>
            </a:r>
          </a:p>
          <a:p>
            <a:pPr algn="ctr"/>
            <a:r>
              <a:rPr lang="en-US" sz="1400" b="1" i="1" dirty="0">
                <a:solidFill>
                  <a:schemeClr val="bg1"/>
                </a:solidFill>
                <a:latin typeface="Arial" charset="0"/>
                <a:ea typeface="Arial" charset="0"/>
                <a:cs typeface="Arial" charset="0"/>
              </a:rPr>
              <a:t>Self-Sustaining</a:t>
            </a:r>
          </a:p>
        </p:txBody>
      </p:sp>
      <p:sp>
        <p:nvSpPr>
          <p:cNvPr id="20" name="Rectangle 19"/>
          <p:cNvSpPr/>
          <p:nvPr/>
        </p:nvSpPr>
        <p:spPr bwMode="auto">
          <a:xfrm>
            <a:off x="131986" y="3428557"/>
            <a:ext cx="1966091" cy="1026465"/>
          </a:xfrm>
          <a:prstGeom prst="rect">
            <a:avLst/>
          </a:prstGeom>
          <a:solidFill>
            <a:srgbClr val="1A305B"/>
          </a:solidFill>
          <a:ln>
            <a:noFill/>
            <a:headEnd/>
            <a:tailEnd/>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p>
            <a:pPr algn="ctr"/>
            <a:r>
              <a:rPr lang="en-US" sz="1400" b="1" i="1" dirty="0">
                <a:solidFill>
                  <a:schemeClr val="bg1"/>
                </a:solidFill>
                <a:latin typeface="Arial" charset="0"/>
                <a:ea typeface="Arial" charset="0"/>
                <a:cs typeface="Arial" charset="0"/>
              </a:rPr>
              <a:t>CCoE is about Education, Engagement, and Transformation</a:t>
            </a:r>
          </a:p>
        </p:txBody>
      </p:sp>
      <p:sp>
        <p:nvSpPr>
          <p:cNvPr id="23" name="Rectangle 22"/>
          <p:cNvSpPr/>
          <p:nvPr/>
        </p:nvSpPr>
        <p:spPr>
          <a:xfrm>
            <a:off x="671197" y="612435"/>
            <a:ext cx="5249543" cy="307777"/>
          </a:xfrm>
          <a:prstGeom prst="rect">
            <a:avLst/>
          </a:prstGeom>
        </p:spPr>
        <p:txBody>
          <a:bodyPr wrap="square">
            <a:spAutoFit/>
          </a:bodyPr>
          <a:lstStyle/>
          <a:p>
            <a:pPr>
              <a:spcBef>
                <a:spcPts val="1200"/>
              </a:spcBef>
            </a:pPr>
            <a:r>
              <a:rPr lang="en-US" sz="1400" i="1" dirty="0">
                <a:solidFill>
                  <a:srgbClr val="58595B"/>
                </a:solidFill>
                <a:cs typeface="Arial"/>
              </a:rPr>
              <a:t>Catalyzing your transformation to a cloud-first organization </a:t>
            </a:r>
          </a:p>
        </p:txBody>
      </p:sp>
      <p:sp>
        <p:nvSpPr>
          <p:cNvPr id="24" name="Title 3"/>
          <p:cNvSpPr txBox="1">
            <a:spLocks/>
          </p:cNvSpPr>
          <p:nvPr/>
        </p:nvSpPr>
        <p:spPr>
          <a:xfrm>
            <a:off x="310896" y="280203"/>
            <a:ext cx="8531352" cy="457200"/>
          </a:xfrm>
          <a:prstGeom prst="rect">
            <a:avLst/>
          </a:prstGeom>
        </p:spPr>
        <p:txBody>
          <a:bodyPr vert="horz" lIns="0" tIns="45720" rIns="0" bIns="45720" rtlCol="0" anchor="ctr" anchorCtr="0">
            <a:noAutofit/>
          </a:bodyPr>
          <a:lstStyle>
            <a:lvl1pPr algn="l" defTabSz="685783" rtl="0" eaLnBrk="1" latinLnBrk="0" hangingPunct="1">
              <a:lnSpc>
                <a:spcPct val="90000"/>
              </a:lnSpc>
              <a:spcBef>
                <a:spcPct val="0"/>
              </a:spcBef>
              <a:buNone/>
              <a:defRPr sz="2400" b="1" kern="1200" spc="-38" baseline="0">
                <a:solidFill>
                  <a:srgbClr val="004B98"/>
                </a:solidFill>
                <a:latin typeface="+mj-lt"/>
                <a:ea typeface="+mj-ea"/>
                <a:cs typeface="+mj-cs"/>
              </a:defRPr>
            </a:lvl1pPr>
          </a:lstStyle>
          <a:p>
            <a:r>
              <a:rPr lang="en-US" dirty="0"/>
              <a:t>                    Cloud Center of Enablement (CCoE)</a:t>
            </a:r>
          </a:p>
        </p:txBody>
      </p:sp>
      <p:sp>
        <p:nvSpPr>
          <p:cNvPr id="26" name="Rectangle 25"/>
          <p:cNvSpPr/>
          <p:nvPr/>
        </p:nvSpPr>
        <p:spPr>
          <a:xfrm>
            <a:off x="2408855" y="2784253"/>
            <a:ext cx="6144276" cy="307777"/>
          </a:xfrm>
          <a:prstGeom prst="rect">
            <a:avLst/>
          </a:prstGeom>
        </p:spPr>
        <p:txBody>
          <a:bodyPr wrap="square">
            <a:spAutoFit/>
          </a:bodyPr>
          <a:lstStyle/>
          <a:p>
            <a:r>
              <a:rPr lang="en-US" sz="1400" b="1" dirty="0">
                <a:solidFill>
                  <a:srgbClr val="1A305B"/>
                </a:solidFill>
              </a:rPr>
              <a:t>Use our established knowledge base as your foundation.</a:t>
            </a:r>
          </a:p>
        </p:txBody>
      </p:sp>
      <p:sp>
        <p:nvSpPr>
          <p:cNvPr id="3" name="Content Placeholder 2"/>
          <p:cNvSpPr>
            <a:spLocks noGrp="1"/>
          </p:cNvSpPr>
          <p:nvPr>
            <p:ph idx="1"/>
          </p:nvPr>
        </p:nvSpPr>
        <p:spPr>
          <a:xfrm>
            <a:off x="2483347" y="916852"/>
            <a:ext cx="6047509" cy="1903604"/>
          </a:xfrm>
        </p:spPr>
        <p:txBody>
          <a:bodyPr>
            <a:noAutofit/>
          </a:bodyPr>
          <a:lstStyle/>
          <a:p>
            <a:pPr marL="0" indent="0">
              <a:lnSpc>
                <a:spcPct val="100000"/>
              </a:lnSpc>
              <a:buNone/>
            </a:pPr>
            <a:r>
              <a:rPr lang="en-US" sz="1600" dirty="0">
                <a:solidFill>
                  <a:srgbClr val="07AFAA"/>
                </a:solidFill>
              </a:rPr>
              <a:t>Educate and Engage in all aspects of your organization: Operations, Contracting, Security – </a:t>
            </a:r>
            <a:r>
              <a:rPr lang="en-US" sz="1600" b="1" dirty="0">
                <a:solidFill>
                  <a:srgbClr val="1A305B"/>
                </a:solidFill>
              </a:rPr>
              <a:t>Everyone</a:t>
            </a:r>
            <a:r>
              <a:rPr lang="en-US" b="1" dirty="0">
                <a:solidFill>
                  <a:srgbClr val="1A305B"/>
                </a:solidFill>
              </a:rPr>
              <a:t/>
            </a:r>
            <a:br>
              <a:rPr lang="en-US" b="1" dirty="0">
                <a:solidFill>
                  <a:srgbClr val="1A305B"/>
                </a:solidFill>
              </a:rPr>
            </a:br>
            <a:r>
              <a:rPr lang="en-US" sz="1200" i="1" dirty="0"/>
              <a:t>Committed agents who are AWS certified and well-versed in your cloud objectives will actively engage and transform your organization.</a:t>
            </a:r>
          </a:p>
          <a:p>
            <a:pPr marL="0" indent="0">
              <a:buNone/>
            </a:pPr>
            <a:r>
              <a:rPr lang="en-US" sz="1600" dirty="0">
                <a:solidFill>
                  <a:srgbClr val="07AFAA"/>
                </a:solidFill>
              </a:rPr>
              <a:t>Establish a community that creates, evangelizes, institutionalizes and shares best practices</a:t>
            </a:r>
            <a:r>
              <a:rPr lang="en-US" dirty="0">
                <a:solidFill>
                  <a:srgbClr val="07AFAA"/>
                </a:solidFill>
              </a:rPr>
              <a:t/>
            </a:r>
            <a:br>
              <a:rPr lang="en-US" dirty="0">
                <a:solidFill>
                  <a:srgbClr val="07AFAA"/>
                </a:solidFill>
              </a:rPr>
            </a:br>
            <a:r>
              <a:rPr lang="en-US" sz="1200" i="1" dirty="0"/>
              <a:t>Cloud adoption is infectious. Give your cloud transformation a place to take root by establishing an open community to share institutional knowledge.</a:t>
            </a:r>
          </a:p>
        </p:txBody>
      </p:sp>
      <p:sp>
        <p:nvSpPr>
          <p:cNvPr id="2" name="Rectangle 1"/>
          <p:cNvSpPr/>
          <p:nvPr/>
        </p:nvSpPr>
        <p:spPr>
          <a:xfrm>
            <a:off x="803650" y="4488175"/>
            <a:ext cx="7703181" cy="318187"/>
          </a:xfrm>
          <a:prstGeom prst="rect">
            <a:avLst/>
          </a:prstGeom>
          <a:solidFill>
            <a:srgbClr val="1A3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r>
              <a:rPr lang="en-US" sz="1100" b="1" dirty="0">
                <a:solidFill>
                  <a:schemeClr val="bg1"/>
                </a:solidFill>
                <a:cs typeface="Arial"/>
              </a:rPr>
              <a:t>CCoE is </a:t>
            </a:r>
            <a:r>
              <a:rPr lang="en-US" sz="1100" b="1" dirty="0" smtClean="0">
                <a:solidFill>
                  <a:schemeClr val="bg1"/>
                </a:solidFill>
                <a:cs typeface="Arial"/>
              </a:rPr>
              <a:t>the tip </a:t>
            </a:r>
            <a:r>
              <a:rPr lang="en-US" sz="1100" b="1" dirty="0">
                <a:solidFill>
                  <a:schemeClr val="bg1"/>
                </a:solidFill>
                <a:cs typeface="Arial"/>
              </a:rPr>
              <a:t>of </a:t>
            </a:r>
            <a:r>
              <a:rPr lang="en-US" sz="1100" b="1" dirty="0" smtClean="0">
                <a:solidFill>
                  <a:schemeClr val="bg1"/>
                </a:solidFill>
                <a:cs typeface="Arial"/>
              </a:rPr>
              <a:t>the spear </a:t>
            </a:r>
            <a:r>
              <a:rPr lang="en-US" sz="1100" b="1" dirty="0">
                <a:solidFill>
                  <a:schemeClr val="bg1"/>
                </a:solidFill>
                <a:cs typeface="Arial"/>
              </a:rPr>
              <a:t>to accelerate cloud adoption by addressing culture, </a:t>
            </a:r>
            <a:r>
              <a:rPr lang="en-US" sz="1100" b="1" dirty="0" smtClean="0">
                <a:solidFill>
                  <a:schemeClr val="bg1"/>
                </a:solidFill>
                <a:cs typeface="Arial"/>
              </a:rPr>
              <a:t>training, </a:t>
            </a:r>
            <a:r>
              <a:rPr lang="en-US" sz="1100" b="1" dirty="0">
                <a:solidFill>
                  <a:schemeClr val="bg1"/>
                </a:solidFill>
                <a:cs typeface="Arial"/>
              </a:rPr>
              <a:t>and skills </a:t>
            </a:r>
            <a:r>
              <a:rPr lang="en-US" sz="1100" b="1" dirty="0" smtClean="0">
                <a:solidFill>
                  <a:schemeClr val="bg1"/>
                </a:solidFill>
                <a:cs typeface="Arial"/>
              </a:rPr>
              <a:t>challenges.</a:t>
            </a:r>
            <a:endParaRPr lang="en-US" sz="1100" b="1" dirty="0">
              <a:solidFill>
                <a:schemeClr val="bg1"/>
              </a:solidFill>
              <a:cs typeface="Arial"/>
            </a:endParaRPr>
          </a:p>
        </p:txBody>
      </p:sp>
      <p:pic>
        <p:nvPicPr>
          <p:cNvPr id="25" name="Picture 24"/>
          <p:cNvPicPr>
            <a:picLocks noChangeAspect="1"/>
          </p:cNvPicPr>
          <p:nvPr/>
        </p:nvPicPr>
        <p:blipFill>
          <a:blip r:embed="rId4"/>
          <a:stretch>
            <a:fillRect/>
          </a:stretch>
        </p:blipFill>
        <p:spPr>
          <a:xfrm>
            <a:off x="363758" y="335215"/>
            <a:ext cx="1498853" cy="289252"/>
          </a:xfrm>
          <a:prstGeom prst="rect">
            <a:avLst/>
          </a:prstGeom>
        </p:spPr>
      </p:pic>
    </p:spTree>
    <p:extLst>
      <p:ext uri="{BB962C8B-B14F-4D97-AF65-F5344CB8AC3E}">
        <p14:creationId xmlns:p14="http://schemas.microsoft.com/office/powerpoint/2010/main" val="3294778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2029968"/>
            <a:ext cx="6309360" cy="1761744"/>
          </a:xfrm>
          <a:prstGeom prst="rect">
            <a:avLst/>
          </a:prstGeom>
        </p:spPr>
      </p:pic>
      <p:sp>
        <p:nvSpPr>
          <p:cNvPr id="2" name="Title 1"/>
          <p:cNvSpPr>
            <a:spLocks noGrp="1"/>
          </p:cNvSpPr>
          <p:nvPr>
            <p:ph type="title"/>
          </p:nvPr>
        </p:nvSpPr>
        <p:spPr/>
        <p:txBody>
          <a:bodyPr/>
          <a:lstStyle/>
          <a:p>
            <a:r>
              <a:rPr lang="en-US" dirty="0"/>
              <a:t>Selling CloudForte</a:t>
            </a:r>
          </a:p>
        </p:txBody>
      </p:sp>
    </p:spTree>
    <p:extLst>
      <p:ext uri="{BB962C8B-B14F-4D97-AF65-F5344CB8AC3E}">
        <p14:creationId xmlns:p14="http://schemas.microsoft.com/office/powerpoint/2010/main" val="291664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896" y="338690"/>
            <a:ext cx="8531352" cy="457200"/>
          </a:xfrm>
        </p:spPr>
        <p:txBody>
          <a:bodyPr/>
          <a:lstStyle/>
          <a:p>
            <a:r>
              <a:rPr lang="en-US" dirty="0" smtClean="0"/>
              <a:t>Who Do We Target?</a:t>
            </a:r>
            <a:endParaRPr lang="en-US" dirty="0"/>
          </a:p>
        </p:txBody>
      </p:sp>
      <p:sp>
        <p:nvSpPr>
          <p:cNvPr id="5" name="Text Placeholder 4"/>
          <p:cNvSpPr>
            <a:spLocks noGrp="1"/>
          </p:cNvSpPr>
          <p:nvPr>
            <p:ph type="body" sz="quarter" idx="10"/>
          </p:nvPr>
        </p:nvSpPr>
        <p:spPr>
          <a:xfrm>
            <a:off x="310896" y="2043860"/>
            <a:ext cx="2783997" cy="3087687"/>
          </a:xfrm>
        </p:spPr>
        <p:txBody>
          <a:bodyPr/>
          <a:lstStyle/>
          <a:p>
            <a:pPr marL="0" indent="0">
              <a:spcAft>
                <a:spcPts val="300"/>
              </a:spcAft>
              <a:buNone/>
            </a:pPr>
            <a:r>
              <a:rPr lang="en-US" sz="2000" b="1" dirty="0" smtClean="0"/>
              <a:t>Enterprise CIO:</a:t>
            </a:r>
            <a:endParaRPr lang="en-US" sz="2000" b="1" dirty="0"/>
          </a:p>
          <a:p>
            <a:pPr marL="0" indent="0">
              <a:spcBef>
                <a:spcPts val="0"/>
              </a:spcBef>
              <a:spcAft>
                <a:spcPts val="600"/>
              </a:spcAft>
              <a:buNone/>
            </a:pPr>
            <a:r>
              <a:rPr lang="en-US" sz="1600" i="1" dirty="0"/>
              <a:t>Traditionalists </a:t>
            </a:r>
            <a:r>
              <a:rPr lang="en-US" sz="1600" dirty="0"/>
              <a:t>view public cloud as limitless compute, storage, and </a:t>
            </a:r>
            <a:r>
              <a:rPr lang="en-US" sz="1600" dirty="0" smtClean="0"/>
              <a:t>network. </a:t>
            </a:r>
            <a:endParaRPr lang="en-US" sz="1600" dirty="0"/>
          </a:p>
          <a:p>
            <a:pPr>
              <a:spcBef>
                <a:spcPts val="0"/>
              </a:spcBef>
              <a:spcAft>
                <a:spcPts val="600"/>
              </a:spcAft>
            </a:pPr>
            <a:r>
              <a:rPr lang="en-US" sz="1400" dirty="0"/>
              <a:t>ITIL</a:t>
            </a:r>
          </a:p>
          <a:p>
            <a:pPr marL="174625" indent="-174625">
              <a:spcBef>
                <a:spcPts val="0"/>
              </a:spcBef>
              <a:buFont typeface="Arial" panose="020B0604020202020204" pitchFamily="34" charset="0"/>
              <a:buChar char="•"/>
            </a:pPr>
            <a:r>
              <a:rPr lang="en-US" sz="1400" dirty="0"/>
              <a:t>Avoid tech refreshes </a:t>
            </a:r>
          </a:p>
          <a:p>
            <a:pPr marL="174625" indent="-174625">
              <a:spcBef>
                <a:spcPts val="0"/>
              </a:spcBef>
              <a:buFont typeface="Arial" panose="020B0604020202020204" pitchFamily="34" charset="0"/>
              <a:buChar char="•"/>
            </a:pPr>
            <a:r>
              <a:rPr lang="en-US" sz="1400" dirty="0"/>
              <a:t>Address disaster recovery needs</a:t>
            </a:r>
          </a:p>
          <a:p>
            <a:pPr marL="174625" indent="-174625">
              <a:spcBef>
                <a:spcPts val="0"/>
              </a:spcBef>
              <a:spcAft>
                <a:spcPts val="1200"/>
              </a:spcAft>
              <a:buFont typeface="Arial" panose="020B0604020202020204" pitchFamily="34" charset="0"/>
              <a:buChar char="•"/>
            </a:pPr>
            <a:r>
              <a:rPr lang="en-US" sz="1400" dirty="0"/>
              <a:t>Manage surge demand </a:t>
            </a:r>
          </a:p>
          <a:p>
            <a:endParaRPr lang="en-US" dirty="0"/>
          </a:p>
        </p:txBody>
      </p:sp>
      <p:sp>
        <p:nvSpPr>
          <p:cNvPr id="6" name="Text Placeholder 5"/>
          <p:cNvSpPr>
            <a:spLocks noGrp="1"/>
          </p:cNvSpPr>
          <p:nvPr>
            <p:ph type="body" sz="quarter" idx="11"/>
          </p:nvPr>
        </p:nvSpPr>
        <p:spPr>
          <a:xfrm>
            <a:off x="3094893" y="2055813"/>
            <a:ext cx="3144833" cy="3087687"/>
          </a:xfrm>
        </p:spPr>
        <p:txBody>
          <a:bodyPr/>
          <a:lstStyle/>
          <a:p>
            <a:pPr marL="0" indent="0">
              <a:spcAft>
                <a:spcPts val="300"/>
              </a:spcAft>
              <a:buNone/>
            </a:pPr>
            <a:r>
              <a:rPr lang="en-US" sz="2000" b="1" dirty="0" smtClean="0"/>
              <a:t>Mission CIO:</a:t>
            </a:r>
            <a:endParaRPr lang="en-US" sz="2000" b="1" dirty="0"/>
          </a:p>
          <a:p>
            <a:pPr marL="0" indent="0">
              <a:spcBef>
                <a:spcPts val="0"/>
              </a:spcBef>
              <a:spcAft>
                <a:spcPts val="600"/>
              </a:spcAft>
              <a:buNone/>
            </a:pPr>
            <a:r>
              <a:rPr lang="en-US" sz="1600" i="1" dirty="0" smtClean="0"/>
              <a:t>Mission CIOs </a:t>
            </a:r>
            <a:r>
              <a:rPr lang="en-US" sz="1600" dirty="0" smtClean="0"/>
              <a:t>driving digital transformation.  Public cloud is a means to that end.</a:t>
            </a:r>
            <a:endParaRPr lang="en-US" sz="1600" dirty="0"/>
          </a:p>
          <a:p>
            <a:pPr marL="174625" indent="-174625">
              <a:spcBef>
                <a:spcPts val="0"/>
              </a:spcBef>
              <a:buFont typeface="Arial" panose="020B0604020202020204" pitchFamily="34" charset="0"/>
              <a:buChar char="•"/>
            </a:pPr>
            <a:r>
              <a:rPr lang="en-US" sz="1400" dirty="0"/>
              <a:t>Digital Experiences</a:t>
            </a:r>
          </a:p>
          <a:p>
            <a:pPr marL="174625" indent="-174625">
              <a:spcBef>
                <a:spcPts val="0"/>
              </a:spcBef>
              <a:buFont typeface="Arial" panose="020B0604020202020204" pitchFamily="34" charset="0"/>
              <a:buChar char="•"/>
            </a:pPr>
            <a:r>
              <a:rPr lang="en-US" sz="1400" dirty="0"/>
              <a:t>DevOps </a:t>
            </a:r>
          </a:p>
          <a:p>
            <a:pPr marL="174625" indent="-174625">
              <a:spcBef>
                <a:spcPts val="0"/>
              </a:spcBef>
              <a:buFont typeface="Arial" panose="020B0604020202020204" pitchFamily="34" charset="0"/>
              <a:buChar char="•"/>
            </a:pPr>
            <a:r>
              <a:rPr lang="en-US" sz="1400" dirty="0"/>
              <a:t>Everything-As-Code</a:t>
            </a:r>
          </a:p>
          <a:p>
            <a:pPr marL="174625" indent="-174625">
              <a:spcBef>
                <a:spcPts val="0"/>
              </a:spcBef>
              <a:buFont typeface="Arial" panose="020B0604020202020204" pitchFamily="34" charset="0"/>
              <a:buChar char="•"/>
            </a:pPr>
            <a:r>
              <a:rPr lang="en-US" sz="1400" dirty="0"/>
              <a:t>Automation</a:t>
            </a:r>
          </a:p>
          <a:p>
            <a:pPr marL="174625" indent="-174625">
              <a:spcBef>
                <a:spcPts val="0"/>
              </a:spcBef>
              <a:buFont typeface="Arial" panose="020B0604020202020204" pitchFamily="34" charset="0"/>
              <a:buChar char="•"/>
            </a:pPr>
            <a:r>
              <a:rPr lang="en-US" sz="1400" dirty="0"/>
              <a:t>Lean Startup  </a:t>
            </a:r>
          </a:p>
          <a:p>
            <a:endParaRPr lang="en-US" dirty="0"/>
          </a:p>
        </p:txBody>
      </p:sp>
      <p:pic>
        <p:nvPicPr>
          <p:cNvPr id="2" name="Picture 1"/>
          <p:cNvPicPr>
            <a:picLocks noChangeAspect="1"/>
          </p:cNvPicPr>
          <p:nvPr/>
        </p:nvPicPr>
        <p:blipFill>
          <a:blip r:embed="rId2"/>
          <a:stretch>
            <a:fillRect/>
          </a:stretch>
        </p:blipFill>
        <p:spPr>
          <a:xfrm>
            <a:off x="3459531" y="1042598"/>
            <a:ext cx="926306" cy="943355"/>
          </a:xfrm>
          <a:prstGeom prst="rect">
            <a:avLst/>
          </a:prstGeom>
        </p:spPr>
      </p:pic>
      <p:pic>
        <p:nvPicPr>
          <p:cNvPr id="3" name="Picture 2"/>
          <p:cNvPicPr>
            <a:picLocks noChangeAspect="1"/>
          </p:cNvPicPr>
          <p:nvPr/>
        </p:nvPicPr>
        <p:blipFill>
          <a:blip r:embed="rId3"/>
          <a:stretch>
            <a:fillRect/>
          </a:stretch>
        </p:blipFill>
        <p:spPr>
          <a:xfrm>
            <a:off x="588525" y="1042598"/>
            <a:ext cx="834064" cy="864393"/>
          </a:xfrm>
          <a:prstGeom prst="rect">
            <a:avLst/>
          </a:prstGeom>
        </p:spPr>
      </p:pic>
      <p:pic>
        <p:nvPicPr>
          <p:cNvPr id="8" name="Picture 7"/>
          <p:cNvPicPr>
            <a:picLocks noChangeAspect="1"/>
          </p:cNvPicPr>
          <p:nvPr/>
        </p:nvPicPr>
        <p:blipFill>
          <a:blip r:embed="rId4"/>
          <a:stretch>
            <a:fillRect/>
          </a:stretch>
        </p:blipFill>
        <p:spPr>
          <a:xfrm>
            <a:off x="6239726" y="1042598"/>
            <a:ext cx="970938" cy="943355"/>
          </a:xfrm>
          <a:prstGeom prst="rect">
            <a:avLst/>
          </a:prstGeom>
        </p:spPr>
      </p:pic>
      <p:sp>
        <p:nvSpPr>
          <p:cNvPr id="9" name="Text Placeholder 4"/>
          <p:cNvSpPr>
            <a:spLocks noGrp="1"/>
          </p:cNvSpPr>
          <p:nvPr>
            <p:ph type="body" sz="quarter" idx="10"/>
          </p:nvPr>
        </p:nvSpPr>
        <p:spPr>
          <a:xfrm>
            <a:off x="6239726" y="2055813"/>
            <a:ext cx="2783997" cy="3087687"/>
          </a:xfrm>
        </p:spPr>
        <p:txBody>
          <a:bodyPr/>
          <a:lstStyle/>
          <a:p>
            <a:pPr marL="0" indent="0">
              <a:spcAft>
                <a:spcPts val="300"/>
              </a:spcAft>
              <a:buNone/>
            </a:pPr>
            <a:r>
              <a:rPr lang="en-US" sz="2000" b="1" dirty="0" smtClean="0"/>
              <a:t>CISO:</a:t>
            </a:r>
            <a:endParaRPr lang="en-US" sz="2000" b="1" dirty="0"/>
          </a:p>
          <a:p>
            <a:pPr marL="0" indent="0">
              <a:spcBef>
                <a:spcPts val="0"/>
              </a:spcBef>
              <a:spcAft>
                <a:spcPts val="600"/>
              </a:spcAft>
              <a:buNone/>
            </a:pPr>
            <a:r>
              <a:rPr lang="en-US" sz="1600" i="1" dirty="0"/>
              <a:t>CISOs </a:t>
            </a:r>
            <a:r>
              <a:rPr lang="en-US" sz="1600" dirty="0" smtClean="0"/>
              <a:t>see uncharted waters, lots of risk, and loss of control.</a:t>
            </a:r>
            <a:endParaRPr lang="en-US" sz="1600" dirty="0"/>
          </a:p>
          <a:p>
            <a:pPr>
              <a:spcBef>
                <a:spcPts val="0"/>
              </a:spcBef>
              <a:spcAft>
                <a:spcPts val="200"/>
              </a:spcAft>
            </a:pPr>
            <a:r>
              <a:rPr lang="en-US" sz="1400" dirty="0" smtClean="0"/>
              <a:t>Cloud sprawl/wild west</a:t>
            </a:r>
          </a:p>
          <a:p>
            <a:pPr>
              <a:spcBef>
                <a:spcPts val="0"/>
              </a:spcBef>
              <a:spcAft>
                <a:spcPts val="200"/>
              </a:spcAft>
            </a:pPr>
            <a:r>
              <a:rPr lang="en-US" sz="1400" dirty="0" smtClean="0"/>
              <a:t>Not sure about FedRAMP</a:t>
            </a:r>
          </a:p>
          <a:p>
            <a:pPr>
              <a:spcBef>
                <a:spcPts val="0"/>
              </a:spcBef>
              <a:spcAft>
                <a:spcPts val="200"/>
              </a:spcAft>
            </a:pPr>
            <a:r>
              <a:rPr lang="en-US" sz="1400" dirty="0" smtClean="0"/>
              <a:t>ATOs?</a:t>
            </a:r>
          </a:p>
          <a:p>
            <a:pPr>
              <a:spcBef>
                <a:spcPts val="0"/>
              </a:spcBef>
              <a:spcAft>
                <a:spcPts val="200"/>
              </a:spcAft>
            </a:pPr>
            <a:r>
              <a:rPr lang="en-US" sz="1400" dirty="0" smtClean="0"/>
              <a:t>SOC integration</a:t>
            </a:r>
          </a:p>
          <a:p>
            <a:pPr>
              <a:spcBef>
                <a:spcPts val="0"/>
              </a:spcBef>
              <a:spcAft>
                <a:spcPts val="200"/>
              </a:spcAft>
            </a:pPr>
            <a:r>
              <a:rPr lang="en-US" sz="1400" dirty="0" smtClean="0"/>
              <a:t>Cyber transparency and incident management</a:t>
            </a:r>
          </a:p>
        </p:txBody>
      </p:sp>
    </p:spTree>
    <p:extLst>
      <p:ext uri="{BB962C8B-B14F-4D97-AF65-F5344CB8AC3E}">
        <p14:creationId xmlns:p14="http://schemas.microsoft.com/office/powerpoint/2010/main" val="2063510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896" y="338690"/>
            <a:ext cx="8531352" cy="457200"/>
          </a:xfrm>
        </p:spPr>
        <p:txBody>
          <a:bodyPr/>
          <a:lstStyle/>
          <a:p>
            <a:r>
              <a:rPr lang="en-US" dirty="0" smtClean="0"/>
              <a:t>Talking to the Enterprise CIO</a:t>
            </a:r>
            <a:endParaRPr lang="en-US" dirty="0"/>
          </a:p>
        </p:txBody>
      </p:sp>
      <p:pic>
        <p:nvPicPr>
          <p:cNvPr id="3" name="Picture 2"/>
          <p:cNvPicPr>
            <a:picLocks noChangeAspect="1"/>
          </p:cNvPicPr>
          <p:nvPr/>
        </p:nvPicPr>
        <p:blipFill>
          <a:blip r:embed="rId2"/>
          <a:stretch>
            <a:fillRect/>
          </a:stretch>
        </p:blipFill>
        <p:spPr>
          <a:xfrm>
            <a:off x="310896" y="1068683"/>
            <a:ext cx="908246" cy="941272"/>
          </a:xfrm>
          <a:prstGeom prst="rect">
            <a:avLst/>
          </a:prstGeom>
        </p:spPr>
      </p:pic>
      <p:grpSp>
        <p:nvGrpSpPr>
          <p:cNvPr id="22" name="Group 21"/>
          <p:cNvGrpSpPr/>
          <p:nvPr/>
        </p:nvGrpSpPr>
        <p:grpSpPr>
          <a:xfrm>
            <a:off x="2814629" y="868923"/>
            <a:ext cx="2057400" cy="609600"/>
            <a:chOff x="3607981" y="1042598"/>
            <a:chExt cx="1545266" cy="609600"/>
          </a:xfrm>
        </p:grpSpPr>
        <p:sp>
          <p:nvSpPr>
            <p:cNvPr id="13" name="Rectangle 12"/>
            <p:cNvSpPr/>
            <p:nvPr/>
          </p:nvSpPr>
          <p:spPr>
            <a:xfrm>
              <a:off x="3607982" y="1042598"/>
              <a:ext cx="1545265"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p:nvSpPr>
          <p:spPr>
            <a:xfrm>
              <a:off x="3607982" y="1042598"/>
              <a:ext cx="1545265"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Challenge</a:t>
              </a:r>
              <a:endParaRPr lang="en-US" sz="1050" b="1" dirty="0">
                <a:solidFill>
                  <a:schemeClr val="bg1"/>
                </a:solidFill>
              </a:endParaRPr>
            </a:p>
          </p:txBody>
        </p:sp>
        <p:sp>
          <p:nvSpPr>
            <p:cNvPr id="15" name="Rectangle 14"/>
            <p:cNvSpPr/>
            <p:nvPr/>
          </p:nvSpPr>
          <p:spPr>
            <a:xfrm>
              <a:off x="3607981" y="1262119"/>
              <a:ext cx="1545265"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Cloud adoption is hard. </a:t>
              </a:r>
              <a:endParaRPr lang="en-US" sz="800" dirty="0">
                <a:solidFill>
                  <a:schemeClr val="bg1"/>
                </a:solidFill>
              </a:endParaRPr>
            </a:p>
          </p:txBody>
        </p:sp>
      </p:grpSp>
      <p:sp>
        <p:nvSpPr>
          <p:cNvPr id="16" name="Rectangle 15"/>
          <p:cNvSpPr/>
          <p:nvPr/>
        </p:nvSpPr>
        <p:spPr>
          <a:xfrm>
            <a:off x="1421623" y="1713555"/>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p:cNvSpPr/>
          <p:nvPr/>
        </p:nvSpPr>
        <p:spPr>
          <a:xfrm>
            <a:off x="1421623" y="1713555"/>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Status Quo</a:t>
            </a:r>
            <a:endParaRPr lang="en-US" sz="1050" b="1" dirty="0">
              <a:solidFill>
                <a:schemeClr val="bg1"/>
              </a:solidFill>
            </a:endParaRPr>
          </a:p>
        </p:txBody>
      </p:sp>
      <p:sp>
        <p:nvSpPr>
          <p:cNvPr id="18" name="Rectangle 17"/>
          <p:cNvSpPr/>
          <p:nvPr/>
        </p:nvSpPr>
        <p:spPr>
          <a:xfrm>
            <a:off x="1421622" y="1933076"/>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Apply private cloud playbook to adopting public cloud.</a:t>
            </a:r>
            <a:endParaRPr lang="en-US" sz="800" dirty="0">
              <a:solidFill>
                <a:schemeClr val="bg1"/>
              </a:solidFill>
            </a:endParaRPr>
          </a:p>
        </p:txBody>
      </p:sp>
      <p:sp>
        <p:nvSpPr>
          <p:cNvPr id="23" name="Rectangle 22"/>
          <p:cNvSpPr/>
          <p:nvPr/>
        </p:nvSpPr>
        <p:spPr>
          <a:xfrm>
            <a:off x="1421622" y="2560103"/>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 name="Rectangle 23"/>
          <p:cNvSpPr/>
          <p:nvPr/>
        </p:nvSpPr>
        <p:spPr>
          <a:xfrm>
            <a:off x="1421622" y="2560103"/>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Flaw</a:t>
            </a:r>
            <a:endParaRPr lang="en-US" sz="1050" b="1" dirty="0">
              <a:solidFill>
                <a:schemeClr val="bg1"/>
              </a:solidFill>
            </a:endParaRPr>
          </a:p>
        </p:txBody>
      </p:sp>
      <p:sp>
        <p:nvSpPr>
          <p:cNvPr id="25" name="Rectangle 24"/>
          <p:cNvSpPr/>
          <p:nvPr/>
        </p:nvSpPr>
        <p:spPr>
          <a:xfrm>
            <a:off x="1421621" y="2779624"/>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People aren’t ready.  Don’t understand shared responsibility model.  DC processes and tools will break.</a:t>
            </a:r>
            <a:endParaRPr lang="en-US" sz="800" dirty="0">
              <a:solidFill>
                <a:schemeClr val="bg1"/>
              </a:solidFill>
            </a:endParaRPr>
          </a:p>
        </p:txBody>
      </p:sp>
      <p:sp>
        <p:nvSpPr>
          <p:cNvPr id="26" name="Rectangle 25"/>
          <p:cNvSpPr/>
          <p:nvPr/>
        </p:nvSpPr>
        <p:spPr>
          <a:xfrm>
            <a:off x="1421621" y="3406651"/>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 name="Rectangle 26"/>
          <p:cNvSpPr/>
          <p:nvPr/>
        </p:nvSpPr>
        <p:spPr>
          <a:xfrm>
            <a:off x="1421621" y="3406651"/>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New Way</a:t>
            </a:r>
            <a:endParaRPr lang="en-US" sz="1050" b="1" dirty="0">
              <a:solidFill>
                <a:schemeClr val="bg1"/>
              </a:solidFill>
            </a:endParaRPr>
          </a:p>
        </p:txBody>
      </p:sp>
      <p:sp>
        <p:nvSpPr>
          <p:cNvPr id="28" name="Rectangle 27"/>
          <p:cNvSpPr/>
          <p:nvPr/>
        </p:nvSpPr>
        <p:spPr>
          <a:xfrm>
            <a:off x="1421620" y="3626172"/>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Initiate human capital transformation program.  Embrace effective management and governance tooling.</a:t>
            </a:r>
            <a:endParaRPr lang="en-US" sz="800" dirty="0">
              <a:solidFill>
                <a:schemeClr val="bg1"/>
              </a:solidFill>
            </a:endParaRPr>
          </a:p>
        </p:txBody>
      </p:sp>
      <p:sp>
        <p:nvSpPr>
          <p:cNvPr id="29" name="Rectangle 28"/>
          <p:cNvSpPr/>
          <p:nvPr/>
        </p:nvSpPr>
        <p:spPr>
          <a:xfrm>
            <a:off x="1421620" y="4253198"/>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 name="Rectangle 29"/>
          <p:cNvSpPr/>
          <p:nvPr/>
        </p:nvSpPr>
        <p:spPr>
          <a:xfrm>
            <a:off x="1421620" y="4253198"/>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Likely Outcome</a:t>
            </a:r>
            <a:endParaRPr lang="en-US" sz="1050" b="1" dirty="0">
              <a:solidFill>
                <a:schemeClr val="bg1"/>
              </a:solidFill>
            </a:endParaRPr>
          </a:p>
        </p:txBody>
      </p:sp>
      <p:sp>
        <p:nvSpPr>
          <p:cNvPr id="31" name="Rectangle 30"/>
          <p:cNvSpPr/>
          <p:nvPr/>
        </p:nvSpPr>
        <p:spPr>
          <a:xfrm>
            <a:off x="1421619" y="4472719"/>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Transformed workforce.  Lower cost and effective tooling and processes.</a:t>
            </a:r>
            <a:endParaRPr lang="en-US" sz="800" dirty="0">
              <a:solidFill>
                <a:schemeClr val="bg1"/>
              </a:solidFill>
            </a:endParaRPr>
          </a:p>
        </p:txBody>
      </p:sp>
      <p:sp>
        <p:nvSpPr>
          <p:cNvPr id="32" name="Rectangle 31"/>
          <p:cNvSpPr/>
          <p:nvPr/>
        </p:nvSpPr>
        <p:spPr>
          <a:xfrm>
            <a:off x="4211291" y="1716339"/>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 name="Rectangle 32"/>
          <p:cNvSpPr/>
          <p:nvPr/>
        </p:nvSpPr>
        <p:spPr>
          <a:xfrm>
            <a:off x="4211291" y="1716339"/>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Status Quo</a:t>
            </a:r>
            <a:endParaRPr lang="en-US" sz="1050" b="1" dirty="0">
              <a:solidFill>
                <a:schemeClr val="bg1"/>
              </a:solidFill>
            </a:endParaRPr>
          </a:p>
        </p:txBody>
      </p:sp>
      <p:sp>
        <p:nvSpPr>
          <p:cNvPr id="34" name="Rectangle 33"/>
          <p:cNvSpPr/>
          <p:nvPr/>
        </p:nvSpPr>
        <p:spPr>
          <a:xfrm>
            <a:off x="4211290" y="1935860"/>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Have apps teams and infrastructure engineers move workloads.</a:t>
            </a:r>
            <a:endParaRPr lang="en-US" sz="800" dirty="0">
              <a:solidFill>
                <a:schemeClr val="bg1"/>
              </a:solidFill>
            </a:endParaRPr>
          </a:p>
        </p:txBody>
      </p:sp>
      <p:sp>
        <p:nvSpPr>
          <p:cNvPr id="35" name="Rectangle 34"/>
          <p:cNvSpPr/>
          <p:nvPr/>
        </p:nvSpPr>
        <p:spPr>
          <a:xfrm>
            <a:off x="4211291" y="2558292"/>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 name="Rectangle 35"/>
          <p:cNvSpPr/>
          <p:nvPr/>
        </p:nvSpPr>
        <p:spPr>
          <a:xfrm>
            <a:off x="4211291" y="2558292"/>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Flaw</a:t>
            </a:r>
            <a:endParaRPr lang="en-US" sz="1050" b="1" dirty="0">
              <a:solidFill>
                <a:schemeClr val="bg1"/>
              </a:solidFill>
            </a:endParaRPr>
          </a:p>
        </p:txBody>
      </p:sp>
      <p:sp>
        <p:nvSpPr>
          <p:cNvPr id="37" name="Rectangle 36"/>
          <p:cNvSpPr/>
          <p:nvPr/>
        </p:nvSpPr>
        <p:spPr>
          <a:xfrm>
            <a:off x="4211290" y="2777813"/>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Too slow.  No systematic plan to attain an ATO.  Not accessing cost savings of public cloud scale out architectures.</a:t>
            </a:r>
            <a:endParaRPr lang="en-US" sz="800" dirty="0">
              <a:solidFill>
                <a:schemeClr val="bg1"/>
              </a:solidFill>
            </a:endParaRPr>
          </a:p>
        </p:txBody>
      </p:sp>
      <p:sp>
        <p:nvSpPr>
          <p:cNvPr id="38" name="Rectangle 37"/>
          <p:cNvSpPr/>
          <p:nvPr/>
        </p:nvSpPr>
        <p:spPr>
          <a:xfrm>
            <a:off x="4211292" y="3405603"/>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Rectangle 38"/>
          <p:cNvSpPr/>
          <p:nvPr/>
        </p:nvSpPr>
        <p:spPr>
          <a:xfrm>
            <a:off x="4211292" y="3405603"/>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New Way</a:t>
            </a:r>
            <a:endParaRPr lang="en-US" sz="1050" b="1" dirty="0">
              <a:solidFill>
                <a:schemeClr val="bg1"/>
              </a:solidFill>
            </a:endParaRPr>
          </a:p>
        </p:txBody>
      </p:sp>
      <p:sp>
        <p:nvSpPr>
          <p:cNvPr id="40" name="Rectangle 39"/>
          <p:cNvSpPr/>
          <p:nvPr/>
        </p:nvSpPr>
        <p:spPr>
          <a:xfrm>
            <a:off x="4211291" y="3625124"/>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Refactor/rehost with industrial scale tooling.  Landing zones offers cost savings and acceleration of ATO.</a:t>
            </a:r>
            <a:endParaRPr lang="en-US" sz="800" dirty="0">
              <a:solidFill>
                <a:schemeClr val="bg1"/>
              </a:solidFill>
            </a:endParaRPr>
          </a:p>
        </p:txBody>
      </p:sp>
      <p:sp>
        <p:nvSpPr>
          <p:cNvPr id="41" name="Rectangle 40"/>
          <p:cNvSpPr/>
          <p:nvPr/>
        </p:nvSpPr>
        <p:spPr>
          <a:xfrm>
            <a:off x="4211292" y="4252914"/>
            <a:ext cx="2057400" cy="609600"/>
          </a:xfrm>
          <a:prstGeom prst="rect">
            <a:avLst/>
          </a:prstGeom>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p:cNvSpPr/>
          <p:nvPr/>
        </p:nvSpPr>
        <p:spPr>
          <a:xfrm>
            <a:off x="4211292" y="4252914"/>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smtClean="0">
                <a:solidFill>
                  <a:schemeClr val="bg1"/>
                </a:solidFill>
              </a:rPr>
              <a:t>Likely Outcome</a:t>
            </a:r>
            <a:endParaRPr lang="en-US" sz="1050" b="1" dirty="0">
              <a:solidFill>
                <a:schemeClr val="bg1"/>
              </a:solidFill>
            </a:endParaRPr>
          </a:p>
        </p:txBody>
      </p:sp>
      <p:sp>
        <p:nvSpPr>
          <p:cNvPr id="43" name="Rectangle 42"/>
          <p:cNvSpPr/>
          <p:nvPr/>
        </p:nvSpPr>
        <p:spPr>
          <a:xfrm>
            <a:off x="4211291" y="4472435"/>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smtClean="0">
                <a:solidFill>
                  <a:schemeClr val="bg1"/>
                </a:solidFill>
              </a:rPr>
              <a:t>Reduce time-to-market.  Save cost.  Glidepath to an ATO for GSS and Apps.</a:t>
            </a:r>
            <a:endParaRPr lang="en-US" sz="800" dirty="0">
              <a:solidFill>
                <a:schemeClr val="bg1"/>
              </a:solidFill>
            </a:endParaRPr>
          </a:p>
        </p:txBody>
      </p:sp>
      <p:cxnSp>
        <p:nvCxnSpPr>
          <p:cNvPr id="53" name="Straight Arrow Connector 52"/>
          <p:cNvCxnSpPr>
            <a:stCxn id="15" idx="2"/>
            <a:endCxn id="17" idx="0"/>
          </p:cNvCxnSpPr>
          <p:nvPr/>
        </p:nvCxnSpPr>
        <p:spPr>
          <a:xfrm flipH="1">
            <a:off x="2450323" y="1478523"/>
            <a:ext cx="1393006" cy="235032"/>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8" idx="2"/>
            <a:endCxn id="24" idx="0"/>
          </p:cNvCxnSpPr>
          <p:nvPr/>
        </p:nvCxnSpPr>
        <p:spPr>
          <a:xfrm>
            <a:off x="2450322" y="2323155"/>
            <a:ext cx="0" cy="236948"/>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5" idx="2"/>
            <a:endCxn id="27" idx="0"/>
          </p:cNvCxnSpPr>
          <p:nvPr/>
        </p:nvCxnSpPr>
        <p:spPr>
          <a:xfrm>
            <a:off x="2450321" y="3169703"/>
            <a:ext cx="0" cy="236948"/>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8" idx="2"/>
            <a:endCxn id="30" idx="0"/>
          </p:cNvCxnSpPr>
          <p:nvPr/>
        </p:nvCxnSpPr>
        <p:spPr>
          <a:xfrm>
            <a:off x="2450320" y="4016251"/>
            <a:ext cx="0" cy="236947"/>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34" idx="2"/>
            <a:endCxn id="36" idx="0"/>
          </p:cNvCxnSpPr>
          <p:nvPr/>
        </p:nvCxnSpPr>
        <p:spPr>
          <a:xfrm>
            <a:off x="5239990" y="2325939"/>
            <a:ext cx="1" cy="232353"/>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7" idx="2"/>
            <a:endCxn id="39" idx="0"/>
          </p:cNvCxnSpPr>
          <p:nvPr/>
        </p:nvCxnSpPr>
        <p:spPr>
          <a:xfrm>
            <a:off x="5239990" y="3167892"/>
            <a:ext cx="2" cy="237711"/>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0" idx="2"/>
            <a:endCxn id="42" idx="0"/>
          </p:cNvCxnSpPr>
          <p:nvPr/>
        </p:nvCxnSpPr>
        <p:spPr>
          <a:xfrm>
            <a:off x="5239991" y="4015203"/>
            <a:ext cx="1" cy="237711"/>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15" idx="2"/>
            <a:endCxn id="33" idx="0"/>
          </p:cNvCxnSpPr>
          <p:nvPr/>
        </p:nvCxnSpPr>
        <p:spPr>
          <a:xfrm>
            <a:off x="3843329" y="1478523"/>
            <a:ext cx="1396662" cy="237816"/>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6697037" y="1713555"/>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Why are folks struggling to adopt public cloud?</a:t>
            </a:r>
            <a:endParaRPr lang="en-US" sz="1000" dirty="0">
              <a:solidFill>
                <a:schemeClr val="bg1"/>
              </a:solidFill>
            </a:endParaRPr>
          </a:p>
        </p:txBody>
      </p:sp>
      <p:sp>
        <p:nvSpPr>
          <p:cNvPr id="91" name="TextBox 90"/>
          <p:cNvSpPr txBox="1"/>
          <p:nvPr/>
        </p:nvSpPr>
        <p:spPr>
          <a:xfrm>
            <a:off x="6632998" y="1295957"/>
            <a:ext cx="2121440" cy="300082"/>
          </a:xfrm>
          <a:prstGeom prst="rect">
            <a:avLst/>
          </a:prstGeom>
          <a:noFill/>
        </p:spPr>
        <p:txBody>
          <a:bodyPr wrap="square" rtlCol="0">
            <a:spAutoFit/>
          </a:bodyPr>
          <a:lstStyle/>
          <a:p>
            <a:pPr algn="ctr"/>
            <a:r>
              <a:rPr lang="en-US" b="1" dirty="0" smtClean="0">
                <a:solidFill>
                  <a:srgbClr val="11AFAA"/>
                </a:solidFill>
              </a:rPr>
              <a:t>Starting a Conversation</a:t>
            </a:r>
            <a:endParaRPr lang="en-US" b="1" dirty="0">
              <a:solidFill>
                <a:srgbClr val="11AFAA"/>
              </a:solidFill>
            </a:endParaRPr>
          </a:p>
        </p:txBody>
      </p:sp>
      <p:sp>
        <p:nvSpPr>
          <p:cNvPr id="92" name="Rectangle 91"/>
          <p:cNvSpPr/>
          <p:nvPr/>
        </p:nvSpPr>
        <p:spPr>
          <a:xfrm>
            <a:off x="6692724" y="2558292"/>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do you convince programs to adopt your cloud offering?</a:t>
            </a:r>
            <a:endParaRPr lang="en-US" sz="1000" dirty="0">
              <a:solidFill>
                <a:schemeClr val="bg1"/>
              </a:solidFill>
            </a:endParaRPr>
          </a:p>
        </p:txBody>
      </p:sp>
    </p:spTree>
    <p:extLst>
      <p:ext uri="{BB962C8B-B14F-4D97-AF65-F5344CB8AC3E}">
        <p14:creationId xmlns:p14="http://schemas.microsoft.com/office/powerpoint/2010/main" val="5294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896" y="338690"/>
            <a:ext cx="8531352" cy="457200"/>
          </a:xfrm>
        </p:spPr>
        <p:txBody>
          <a:bodyPr/>
          <a:lstStyle/>
          <a:p>
            <a:r>
              <a:rPr lang="en-US" dirty="0" smtClean="0"/>
              <a:t>Talking to the Mission CIO</a:t>
            </a:r>
            <a:endParaRPr lang="en-US" dirty="0"/>
          </a:p>
        </p:txBody>
      </p:sp>
      <p:sp>
        <p:nvSpPr>
          <p:cNvPr id="13" name="Rectangle 12"/>
          <p:cNvSpPr/>
          <p:nvPr/>
        </p:nvSpPr>
        <p:spPr>
          <a:xfrm>
            <a:off x="2702487" y="868923"/>
            <a:ext cx="2057399"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p:nvSpPr>
        <p:spPr>
          <a:xfrm>
            <a:off x="2702487" y="868923"/>
            <a:ext cx="2057399"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Challenge</a:t>
            </a:r>
          </a:p>
        </p:txBody>
      </p:sp>
      <p:sp>
        <p:nvSpPr>
          <p:cNvPr id="15" name="Rectangle 14"/>
          <p:cNvSpPr/>
          <p:nvPr/>
        </p:nvSpPr>
        <p:spPr>
          <a:xfrm>
            <a:off x="2702486" y="1088444"/>
            <a:ext cx="2057399"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Must deliver digital transformation faster!</a:t>
            </a:r>
          </a:p>
        </p:txBody>
      </p:sp>
      <p:sp>
        <p:nvSpPr>
          <p:cNvPr id="16" name="Rectangle 15"/>
          <p:cNvSpPr/>
          <p:nvPr/>
        </p:nvSpPr>
        <p:spPr>
          <a:xfrm>
            <a:off x="2706946" y="1713555"/>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p:cNvSpPr/>
          <p:nvPr/>
        </p:nvSpPr>
        <p:spPr>
          <a:xfrm>
            <a:off x="2706946" y="1713555"/>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Status Quo</a:t>
            </a:r>
          </a:p>
        </p:txBody>
      </p:sp>
      <p:sp>
        <p:nvSpPr>
          <p:cNvPr id="18" name="Rectangle 17"/>
          <p:cNvSpPr/>
          <p:nvPr/>
        </p:nvSpPr>
        <p:spPr>
          <a:xfrm>
            <a:off x="2706945" y="1933076"/>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We’re doing DevOps on the cloud.  It’s awesome!</a:t>
            </a:r>
          </a:p>
        </p:txBody>
      </p:sp>
      <p:sp>
        <p:nvSpPr>
          <p:cNvPr id="23" name="Rectangle 22"/>
          <p:cNvSpPr/>
          <p:nvPr/>
        </p:nvSpPr>
        <p:spPr>
          <a:xfrm>
            <a:off x="1309479" y="2560103"/>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 name="Rectangle 23"/>
          <p:cNvSpPr/>
          <p:nvPr/>
        </p:nvSpPr>
        <p:spPr>
          <a:xfrm>
            <a:off x="1309479" y="2560103"/>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Flaw</a:t>
            </a:r>
          </a:p>
        </p:txBody>
      </p:sp>
      <p:sp>
        <p:nvSpPr>
          <p:cNvPr id="25" name="Rectangle 24"/>
          <p:cNvSpPr/>
          <p:nvPr/>
        </p:nvSpPr>
        <p:spPr>
          <a:xfrm>
            <a:off x="1309478" y="2779624"/>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Limited enterprise IT Ops.  Poor financial management.  Cloud sprawlooza!</a:t>
            </a:r>
          </a:p>
        </p:txBody>
      </p:sp>
      <p:sp>
        <p:nvSpPr>
          <p:cNvPr id="26" name="Rectangle 25"/>
          <p:cNvSpPr/>
          <p:nvPr/>
        </p:nvSpPr>
        <p:spPr>
          <a:xfrm>
            <a:off x="1309478" y="3406651"/>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 name="Rectangle 26"/>
          <p:cNvSpPr/>
          <p:nvPr/>
        </p:nvSpPr>
        <p:spPr>
          <a:xfrm>
            <a:off x="1309478" y="3406651"/>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New Way</a:t>
            </a:r>
          </a:p>
        </p:txBody>
      </p:sp>
      <p:sp>
        <p:nvSpPr>
          <p:cNvPr id="28" name="Rectangle 27"/>
          <p:cNvSpPr/>
          <p:nvPr/>
        </p:nvSpPr>
        <p:spPr>
          <a:xfrm>
            <a:off x="1309477" y="3626172"/>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Overlay a lightweight, scalable and enterprise class approach to enterprise IT </a:t>
            </a:r>
            <a:r>
              <a:rPr lang="en-US" sz="800" dirty="0" smtClean="0">
                <a:solidFill>
                  <a:schemeClr val="bg1"/>
                </a:solidFill>
              </a:rPr>
              <a:t>Ops. </a:t>
            </a:r>
            <a:endParaRPr lang="en-US" sz="800" dirty="0">
              <a:solidFill>
                <a:schemeClr val="bg1"/>
              </a:solidFill>
            </a:endParaRPr>
          </a:p>
        </p:txBody>
      </p:sp>
      <p:sp>
        <p:nvSpPr>
          <p:cNvPr id="29" name="Rectangle 28"/>
          <p:cNvSpPr/>
          <p:nvPr/>
        </p:nvSpPr>
        <p:spPr>
          <a:xfrm>
            <a:off x="1309477" y="4253198"/>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 name="Rectangle 29"/>
          <p:cNvSpPr/>
          <p:nvPr/>
        </p:nvSpPr>
        <p:spPr>
          <a:xfrm>
            <a:off x="1309477" y="4253198"/>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Likely Outcome</a:t>
            </a:r>
          </a:p>
        </p:txBody>
      </p:sp>
      <p:sp>
        <p:nvSpPr>
          <p:cNvPr id="31" name="Rectangle 30"/>
          <p:cNvSpPr/>
          <p:nvPr/>
        </p:nvSpPr>
        <p:spPr>
          <a:xfrm>
            <a:off x="1309476" y="4472719"/>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Apply financial oversight.  Provide transparent high quality services.</a:t>
            </a:r>
          </a:p>
        </p:txBody>
      </p:sp>
      <p:sp>
        <p:nvSpPr>
          <p:cNvPr id="35" name="Rectangle 34"/>
          <p:cNvSpPr/>
          <p:nvPr/>
        </p:nvSpPr>
        <p:spPr>
          <a:xfrm>
            <a:off x="4099148" y="2558292"/>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 name="Rectangle 35"/>
          <p:cNvSpPr/>
          <p:nvPr/>
        </p:nvSpPr>
        <p:spPr>
          <a:xfrm>
            <a:off x="4099148" y="2558292"/>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Flaw</a:t>
            </a:r>
          </a:p>
        </p:txBody>
      </p:sp>
      <p:sp>
        <p:nvSpPr>
          <p:cNvPr id="37" name="Rectangle 36"/>
          <p:cNvSpPr/>
          <p:nvPr/>
        </p:nvSpPr>
        <p:spPr>
          <a:xfrm>
            <a:off x="4099147" y="2777813"/>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Cyber security has taken a back seat to speed and </a:t>
            </a:r>
            <a:r>
              <a:rPr lang="en-US" sz="800" dirty="0" smtClean="0">
                <a:solidFill>
                  <a:schemeClr val="bg1"/>
                </a:solidFill>
              </a:rPr>
              <a:t>everything-as-code.</a:t>
            </a:r>
            <a:endParaRPr lang="en-US" sz="800" dirty="0">
              <a:solidFill>
                <a:schemeClr val="bg1"/>
              </a:solidFill>
            </a:endParaRPr>
          </a:p>
        </p:txBody>
      </p:sp>
      <p:sp>
        <p:nvSpPr>
          <p:cNvPr id="38" name="Rectangle 37"/>
          <p:cNvSpPr/>
          <p:nvPr/>
        </p:nvSpPr>
        <p:spPr>
          <a:xfrm>
            <a:off x="4099149" y="3405603"/>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Rectangle 38"/>
          <p:cNvSpPr/>
          <p:nvPr/>
        </p:nvSpPr>
        <p:spPr>
          <a:xfrm>
            <a:off x="4099149" y="3405603"/>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New Way</a:t>
            </a:r>
          </a:p>
        </p:txBody>
      </p:sp>
      <p:sp>
        <p:nvSpPr>
          <p:cNvPr id="40" name="Rectangle 39"/>
          <p:cNvSpPr/>
          <p:nvPr/>
        </p:nvSpPr>
        <p:spPr>
          <a:xfrm>
            <a:off x="4099148" y="3625124"/>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Cloud native cyber operational tooling and incident management.  Continuous compliance.</a:t>
            </a:r>
          </a:p>
        </p:txBody>
      </p:sp>
      <p:sp>
        <p:nvSpPr>
          <p:cNvPr id="41" name="Rectangle 40"/>
          <p:cNvSpPr/>
          <p:nvPr/>
        </p:nvSpPr>
        <p:spPr>
          <a:xfrm>
            <a:off x="4099149" y="4252914"/>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p:cNvSpPr/>
          <p:nvPr/>
        </p:nvSpPr>
        <p:spPr>
          <a:xfrm>
            <a:off x="4099149" y="4252914"/>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Likely Outcome</a:t>
            </a:r>
          </a:p>
        </p:txBody>
      </p:sp>
      <p:sp>
        <p:nvSpPr>
          <p:cNvPr id="43" name="Rectangle 42"/>
          <p:cNvSpPr/>
          <p:nvPr/>
        </p:nvSpPr>
        <p:spPr>
          <a:xfrm>
            <a:off x="4099148" y="4472435"/>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Get compliant.  Stay compliant.  See attacks and respond.</a:t>
            </a:r>
          </a:p>
        </p:txBody>
      </p:sp>
      <p:cxnSp>
        <p:nvCxnSpPr>
          <p:cNvPr id="53" name="Straight Arrow Connector 52"/>
          <p:cNvCxnSpPr>
            <a:stCxn id="15" idx="2"/>
            <a:endCxn id="17" idx="0"/>
          </p:cNvCxnSpPr>
          <p:nvPr/>
        </p:nvCxnSpPr>
        <p:spPr>
          <a:xfrm>
            <a:off x="3731186" y="1478523"/>
            <a:ext cx="4460" cy="235032"/>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18" idx="2"/>
            <a:endCxn id="24" idx="0"/>
          </p:cNvCxnSpPr>
          <p:nvPr/>
        </p:nvCxnSpPr>
        <p:spPr>
          <a:xfrm flipH="1">
            <a:off x="2338179" y="2323155"/>
            <a:ext cx="1397466" cy="236948"/>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5" idx="2"/>
            <a:endCxn id="27" idx="0"/>
          </p:cNvCxnSpPr>
          <p:nvPr/>
        </p:nvCxnSpPr>
        <p:spPr>
          <a:xfrm>
            <a:off x="2338178" y="3169703"/>
            <a:ext cx="0" cy="236948"/>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8" idx="2"/>
            <a:endCxn id="30" idx="0"/>
          </p:cNvCxnSpPr>
          <p:nvPr/>
        </p:nvCxnSpPr>
        <p:spPr>
          <a:xfrm>
            <a:off x="2338177" y="4016251"/>
            <a:ext cx="0" cy="236947"/>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7" idx="2"/>
            <a:endCxn id="39" idx="0"/>
          </p:cNvCxnSpPr>
          <p:nvPr/>
        </p:nvCxnSpPr>
        <p:spPr>
          <a:xfrm>
            <a:off x="5127847" y="3167892"/>
            <a:ext cx="2" cy="237711"/>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0" idx="2"/>
            <a:endCxn id="42" idx="0"/>
          </p:cNvCxnSpPr>
          <p:nvPr/>
        </p:nvCxnSpPr>
        <p:spPr>
          <a:xfrm>
            <a:off x="5127848" y="4015203"/>
            <a:ext cx="1" cy="237711"/>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2"/>
          <a:stretch>
            <a:fillRect/>
          </a:stretch>
        </p:blipFill>
        <p:spPr>
          <a:xfrm>
            <a:off x="310896" y="1083659"/>
            <a:ext cx="909555" cy="926295"/>
          </a:xfrm>
          <a:prstGeom prst="rect">
            <a:avLst/>
          </a:prstGeom>
        </p:spPr>
      </p:pic>
      <p:cxnSp>
        <p:nvCxnSpPr>
          <p:cNvPr id="55" name="Straight Arrow Connector 54"/>
          <p:cNvCxnSpPr>
            <a:stCxn id="18" idx="2"/>
            <a:endCxn id="36" idx="0"/>
          </p:cNvCxnSpPr>
          <p:nvPr/>
        </p:nvCxnSpPr>
        <p:spPr>
          <a:xfrm>
            <a:off x="3735645" y="2323155"/>
            <a:ext cx="1392203" cy="235137"/>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697037" y="1713555"/>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well are you managing your cloud financials?</a:t>
            </a:r>
            <a:endParaRPr lang="en-US" sz="1000" dirty="0">
              <a:solidFill>
                <a:schemeClr val="bg1"/>
              </a:solidFill>
            </a:endParaRPr>
          </a:p>
        </p:txBody>
      </p:sp>
      <p:sp>
        <p:nvSpPr>
          <p:cNvPr id="59" name="Rectangle 58"/>
          <p:cNvSpPr/>
          <p:nvPr/>
        </p:nvSpPr>
        <p:spPr>
          <a:xfrm>
            <a:off x="6692724" y="2558292"/>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much insight do you have into those instant probes you get from China and Russia?</a:t>
            </a:r>
            <a:endParaRPr lang="en-US" sz="1000" dirty="0">
              <a:solidFill>
                <a:schemeClr val="bg1"/>
              </a:solidFill>
            </a:endParaRPr>
          </a:p>
        </p:txBody>
      </p:sp>
      <p:sp>
        <p:nvSpPr>
          <p:cNvPr id="68" name="Rectangle 67"/>
          <p:cNvSpPr/>
          <p:nvPr/>
        </p:nvSpPr>
        <p:spPr>
          <a:xfrm>
            <a:off x="6692724" y="3424853"/>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are you dealing with cloud sprawl?</a:t>
            </a:r>
            <a:endParaRPr lang="en-US" sz="1000" dirty="0">
              <a:solidFill>
                <a:schemeClr val="bg1"/>
              </a:solidFill>
            </a:endParaRPr>
          </a:p>
        </p:txBody>
      </p:sp>
      <p:sp>
        <p:nvSpPr>
          <p:cNvPr id="44" name="TextBox 43"/>
          <p:cNvSpPr txBox="1"/>
          <p:nvPr/>
        </p:nvSpPr>
        <p:spPr>
          <a:xfrm>
            <a:off x="6632998" y="1295957"/>
            <a:ext cx="2121440" cy="300082"/>
          </a:xfrm>
          <a:prstGeom prst="rect">
            <a:avLst/>
          </a:prstGeom>
          <a:noFill/>
        </p:spPr>
        <p:txBody>
          <a:bodyPr wrap="square" rtlCol="0">
            <a:spAutoFit/>
          </a:bodyPr>
          <a:lstStyle/>
          <a:p>
            <a:pPr algn="ctr"/>
            <a:r>
              <a:rPr lang="en-US" b="1" dirty="0" smtClean="0">
                <a:solidFill>
                  <a:srgbClr val="11AFAA"/>
                </a:solidFill>
              </a:rPr>
              <a:t>Starting a Conversation</a:t>
            </a:r>
            <a:endParaRPr lang="en-US" b="1" dirty="0">
              <a:solidFill>
                <a:srgbClr val="11AFAA"/>
              </a:solidFill>
            </a:endParaRPr>
          </a:p>
        </p:txBody>
      </p:sp>
    </p:spTree>
    <p:extLst>
      <p:ext uri="{BB962C8B-B14F-4D97-AF65-F5344CB8AC3E}">
        <p14:creationId xmlns:p14="http://schemas.microsoft.com/office/powerpoint/2010/main" val="2194550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2029968"/>
            <a:ext cx="6309360" cy="1761744"/>
          </a:xfrm>
          <a:prstGeom prst="rect">
            <a:avLst/>
          </a:prstGeom>
        </p:spPr>
      </p:pic>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97022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896" y="338690"/>
            <a:ext cx="8531352" cy="457200"/>
          </a:xfrm>
        </p:spPr>
        <p:txBody>
          <a:bodyPr/>
          <a:lstStyle/>
          <a:p>
            <a:r>
              <a:rPr lang="en-US" dirty="0" smtClean="0"/>
              <a:t>Talking to the CISO</a:t>
            </a:r>
            <a:endParaRPr lang="en-US" dirty="0"/>
          </a:p>
        </p:txBody>
      </p:sp>
      <p:sp>
        <p:nvSpPr>
          <p:cNvPr id="13" name="Rectangle 12"/>
          <p:cNvSpPr/>
          <p:nvPr/>
        </p:nvSpPr>
        <p:spPr>
          <a:xfrm>
            <a:off x="2806004" y="868923"/>
            <a:ext cx="2057399" cy="609600"/>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endParaRPr lang="en-US" sz="1050" b="1" dirty="0">
              <a:solidFill>
                <a:schemeClr val="bg1"/>
              </a:solidFill>
            </a:endParaRPr>
          </a:p>
        </p:txBody>
      </p:sp>
      <p:sp>
        <p:nvSpPr>
          <p:cNvPr id="14" name="Rectangle 13"/>
          <p:cNvSpPr/>
          <p:nvPr/>
        </p:nvSpPr>
        <p:spPr>
          <a:xfrm>
            <a:off x="2806004" y="868923"/>
            <a:ext cx="2057399"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Challenge</a:t>
            </a:r>
          </a:p>
        </p:txBody>
      </p:sp>
      <p:sp>
        <p:nvSpPr>
          <p:cNvPr id="15" name="Rectangle 14"/>
          <p:cNvSpPr/>
          <p:nvPr/>
        </p:nvSpPr>
        <p:spPr>
          <a:xfrm>
            <a:off x="2806003" y="1088444"/>
            <a:ext cx="2057399"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Comply with NIST 800-53 while adopting cloud</a:t>
            </a:r>
          </a:p>
        </p:txBody>
      </p:sp>
      <p:pic>
        <p:nvPicPr>
          <p:cNvPr id="48" name="Picture 47"/>
          <p:cNvPicPr>
            <a:picLocks noChangeAspect="1"/>
          </p:cNvPicPr>
          <p:nvPr/>
        </p:nvPicPr>
        <p:blipFill>
          <a:blip r:embed="rId2"/>
          <a:stretch>
            <a:fillRect/>
          </a:stretch>
        </p:blipFill>
        <p:spPr>
          <a:xfrm>
            <a:off x="310896" y="1074290"/>
            <a:ext cx="883896" cy="858786"/>
          </a:xfrm>
          <a:prstGeom prst="rect">
            <a:avLst/>
          </a:prstGeom>
        </p:spPr>
      </p:pic>
      <p:sp>
        <p:nvSpPr>
          <p:cNvPr id="58" name="Rectangle 57"/>
          <p:cNvSpPr/>
          <p:nvPr/>
        </p:nvSpPr>
        <p:spPr>
          <a:xfrm>
            <a:off x="1412997" y="1713555"/>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9" name="Rectangle 58"/>
          <p:cNvSpPr/>
          <p:nvPr/>
        </p:nvSpPr>
        <p:spPr>
          <a:xfrm>
            <a:off x="1412997" y="1713555"/>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Status Quo</a:t>
            </a:r>
          </a:p>
        </p:txBody>
      </p:sp>
      <p:sp>
        <p:nvSpPr>
          <p:cNvPr id="61" name="Rectangle 60"/>
          <p:cNvSpPr/>
          <p:nvPr/>
        </p:nvSpPr>
        <p:spPr>
          <a:xfrm>
            <a:off x="1412996" y="1933076"/>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Applying legacy approach of authorizing workloads.  Checking out FedRAMP packages.</a:t>
            </a:r>
          </a:p>
        </p:txBody>
      </p:sp>
      <p:sp>
        <p:nvSpPr>
          <p:cNvPr id="63" name="Rectangle 62"/>
          <p:cNvSpPr/>
          <p:nvPr/>
        </p:nvSpPr>
        <p:spPr>
          <a:xfrm>
            <a:off x="1412996" y="2560103"/>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6" name="Rectangle 65"/>
          <p:cNvSpPr/>
          <p:nvPr/>
        </p:nvSpPr>
        <p:spPr>
          <a:xfrm>
            <a:off x="1412996" y="2560103"/>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Flaw</a:t>
            </a:r>
          </a:p>
        </p:txBody>
      </p:sp>
      <p:sp>
        <p:nvSpPr>
          <p:cNvPr id="67" name="Rectangle 66"/>
          <p:cNvSpPr/>
          <p:nvPr/>
        </p:nvSpPr>
        <p:spPr>
          <a:xfrm>
            <a:off x="1412995" y="2779624"/>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ATOs are not getting done.  Entire cloud migration initiative stopped dead.</a:t>
            </a:r>
          </a:p>
        </p:txBody>
      </p:sp>
      <p:sp>
        <p:nvSpPr>
          <p:cNvPr id="69" name="Rectangle 68"/>
          <p:cNvSpPr/>
          <p:nvPr/>
        </p:nvSpPr>
        <p:spPr>
          <a:xfrm>
            <a:off x="1412995" y="3406651"/>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0" name="Rectangle 69"/>
          <p:cNvSpPr/>
          <p:nvPr/>
        </p:nvSpPr>
        <p:spPr>
          <a:xfrm>
            <a:off x="1412995" y="3406651"/>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New Way</a:t>
            </a:r>
          </a:p>
        </p:txBody>
      </p:sp>
      <p:sp>
        <p:nvSpPr>
          <p:cNvPr id="71" name="Rectangle 70"/>
          <p:cNvSpPr/>
          <p:nvPr/>
        </p:nvSpPr>
        <p:spPr>
          <a:xfrm>
            <a:off x="1412994" y="3626172"/>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Inherit FedRAMP package.  Automate ATO process as much as possible.  </a:t>
            </a:r>
          </a:p>
        </p:txBody>
      </p:sp>
      <p:sp>
        <p:nvSpPr>
          <p:cNvPr id="73" name="Rectangle 72"/>
          <p:cNvSpPr/>
          <p:nvPr/>
        </p:nvSpPr>
        <p:spPr>
          <a:xfrm>
            <a:off x="1412994" y="4253198"/>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4" name="Rectangle 73"/>
          <p:cNvSpPr/>
          <p:nvPr/>
        </p:nvSpPr>
        <p:spPr>
          <a:xfrm>
            <a:off x="1412994" y="4253198"/>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Likely Outcome</a:t>
            </a:r>
          </a:p>
        </p:txBody>
      </p:sp>
      <p:sp>
        <p:nvSpPr>
          <p:cNvPr id="75" name="Rectangle 74"/>
          <p:cNvSpPr/>
          <p:nvPr/>
        </p:nvSpPr>
        <p:spPr>
          <a:xfrm>
            <a:off x="1412993" y="4472719"/>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Port ATOs with your workloads to public cloud.</a:t>
            </a:r>
          </a:p>
        </p:txBody>
      </p:sp>
      <p:sp>
        <p:nvSpPr>
          <p:cNvPr id="77" name="Rectangle 76"/>
          <p:cNvSpPr/>
          <p:nvPr/>
        </p:nvSpPr>
        <p:spPr>
          <a:xfrm>
            <a:off x="4202665" y="1716339"/>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8" name="Rectangle 77"/>
          <p:cNvSpPr/>
          <p:nvPr/>
        </p:nvSpPr>
        <p:spPr>
          <a:xfrm>
            <a:off x="4202665" y="1716339"/>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Status Quo</a:t>
            </a:r>
          </a:p>
        </p:txBody>
      </p:sp>
      <p:sp>
        <p:nvSpPr>
          <p:cNvPr id="79" name="Rectangle 78"/>
          <p:cNvSpPr/>
          <p:nvPr/>
        </p:nvSpPr>
        <p:spPr>
          <a:xfrm>
            <a:off x="4202664" y="1935860"/>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Apply data center perimeter security strategies to protect public cloud hosted </a:t>
            </a:r>
            <a:r>
              <a:rPr lang="en-US" sz="800" dirty="0" smtClean="0">
                <a:solidFill>
                  <a:schemeClr val="bg1"/>
                </a:solidFill>
              </a:rPr>
              <a:t>workloads.</a:t>
            </a:r>
            <a:endParaRPr lang="en-US" sz="800" dirty="0">
              <a:solidFill>
                <a:schemeClr val="bg1"/>
              </a:solidFill>
            </a:endParaRPr>
          </a:p>
        </p:txBody>
      </p:sp>
      <p:sp>
        <p:nvSpPr>
          <p:cNvPr id="81" name="Rectangle 80"/>
          <p:cNvSpPr/>
          <p:nvPr/>
        </p:nvSpPr>
        <p:spPr>
          <a:xfrm>
            <a:off x="4202665" y="2558292"/>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2" name="Rectangle 81"/>
          <p:cNvSpPr/>
          <p:nvPr/>
        </p:nvSpPr>
        <p:spPr>
          <a:xfrm>
            <a:off x="4202665" y="2558292"/>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Flaw</a:t>
            </a:r>
          </a:p>
        </p:txBody>
      </p:sp>
      <p:sp>
        <p:nvSpPr>
          <p:cNvPr id="83" name="Rectangle 82"/>
          <p:cNvSpPr/>
          <p:nvPr/>
        </p:nvSpPr>
        <p:spPr>
          <a:xfrm>
            <a:off x="4202664" y="2777813"/>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Struggling to protect or enforce comprehensive security policies in public </a:t>
            </a:r>
            <a:r>
              <a:rPr lang="en-US" sz="800" dirty="0" smtClean="0">
                <a:solidFill>
                  <a:schemeClr val="bg1"/>
                </a:solidFill>
              </a:rPr>
              <a:t>cloud.</a:t>
            </a:r>
            <a:endParaRPr lang="en-US" sz="800" dirty="0">
              <a:solidFill>
                <a:schemeClr val="bg1"/>
              </a:solidFill>
            </a:endParaRPr>
          </a:p>
        </p:txBody>
      </p:sp>
      <p:sp>
        <p:nvSpPr>
          <p:cNvPr id="85" name="Rectangle 84"/>
          <p:cNvSpPr/>
          <p:nvPr/>
        </p:nvSpPr>
        <p:spPr>
          <a:xfrm>
            <a:off x="4202666" y="3405603"/>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6" name="Rectangle 85"/>
          <p:cNvSpPr/>
          <p:nvPr/>
        </p:nvSpPr>
        <p:spPr>
          <a:xfrm>
            <a:off x="4202666" y="3405603"/>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New Way</a:t>
            </a:r>
          </a:p>
        </p:txBody>
      </p:sp>
      <p:sp>
        <p:nvSpPr>
          <p:cNvPr id="87" name="Rectangle 86"/>
          <p:cNvSpPr/>
          <p:nvPr/>
        </p:nvSpPr>
        <p:spPr>
          <a:xfrm>
            <a:off x="4202665" y="3625124"/>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Security in depth.  DevSecOps.  Plug cyber gaps in shared responsibility model.  Continuous compliance.</a:t>
            </a:r>
          </a:p>
        </p:txBody>
      </p:sp>
      <p:sp>
        <p:nvSpPr>
          <p:cNvPr id="89" name="Rectangle 88"/>
          <p:cNvSpPr/>
          <p:nvPr/>
        </p:nvSpPr>
        <p:spPr>
          <a:xfrm>
            <a:off x="4202666" y="4252914"/>
            <a:ext cx="20574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0" name="Rectangle 89"/>
          <p:cNvSpPr/>
          <p:nvPr/>
        </p:nvSpPr>
        <p:spPr>
          <a:xfrm>
            <a:off x="4202666" y="4252914"/>
            <a:ext cx="2057400" cy="219521"/>
          </a:xfrm>
          <a:prstGeom prst="rect">
            <a:avLst/>
          </a:prstGeom>
          <a:solidFill>
            <a:srgbClr val="11AFAA"/>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b="1" dirty="0">
                <a:solidFill>
                  <a:schemeClr val="bg1"/>
                </a:solidFill>
              </a:rPr>
              <a:t>Likely Outcome</a:t>
            </a:r>
          </a:p>
        </p:txBody>
      </p:sp>
      <p:sp>
        <p:nvSpPr>
          <p:cNvPr id="91" name="Rectangle 90"/>
          <p:cNvSpPr/>
          <p:nvPr/>
        </p:nvSpPr>
        <p:spPr>
          <a:xfrm>
            <a:off x="4202665" y="4472435"/>
            <a:ext cx="2057400" cy="390079"/>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800" dirty="0">
                <a:solidFill>
                  <a:schemeClr val="bg1"/>
                </a:solidFill>
              </a:rPr>
              <a:t>Cyber transparency.  Effective cyber incident management. Secure workloads.</a:t>
            </a:r>
          </a:p>
        </p:txBody>
      </p:sp>
      <p:cxnSp>
        <p:nvCxnSpPr>
          <p:cNvPr id="92" name="Straight Arrow Connector 91"/>
          <p:cNvCxnSpPr>
            <a:endCxn id="59" idx="0"/>
          </p:cNvCxnSpPr>
          <p:nvPr/>
        </p:nvCxnSpPr>
        <p:spPr>
          <a:xfrm flipH="1">
            <a:off x="2441697" y="1478523"/>
            <a:ext cx="1393006" cy="235032"/>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61" idx="2"/>
            <a:endCxn id="66" idx="0"/>
          </p:cNvCxnSpPr>
          <p:nvPr/>
        </p:nvCxnSpPr>
        <p:spPr>
          <a:xfrm>
            <a:off x="2441696" y="2323155"/>
            <a:ext cx="0" cy="236948"/>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67" idx="2"/>
            <a:endCxn id="70" idx="0"/>
          </p:cNvCxnSpPr>
          <p:nvPr/>
        </p:nvCxnSpPr>
        <p:spPr>
          <a:xfrm>
            <a:off x="2441695" y="3169703"/>
            <a:ext cx="0" cy="236948"/>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71" idx="2"/>
            <a:endCxn id="74" idx="0"/>
          </p:cNvCxnSpPr>
          <p:nvPr/>
        </p:nvCxnSpPr>
        <p:spPr>
          <a:xfrm>
            <a:off x="2441694" y="4016251"/>
            <a:ext cx="0" cy="236947"/>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79" idx="2"/>
            <a:endCxn id="82" idx="0"/>
          </p:cNvCxnSpPr>
          <p:nvPr/>
        </p:nvCxnSpPr>
        <p:spPr>
          <a:xfrm>
            <a:off x="5231364" y="2325939"/>
            <a:ext cx="1" cy="232353"/>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83" idx="2"/>
            <a:endCxn id="86" idx="0"/>
          </p:cNvCxnSpPr>
          <p:nvPr/>
        </p:nvCxnSpPr>
        <p:spPr>
          <a:xfrm>
            <a:off x="5231364" y="3167892"/>
            <a:ext cx="2" cy="237711"/>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2"/>
            <a:endCxn id="90" idx="0"/>
          </p:cNvCxnSpPr>
          <p:nvPr/>
        </p:nvCxnSpPr>
        <p:spPr>
          <a:xfrm>
            <a:off x="5231365" y="4015203"/>
            <a:ext cx="1" cy="237711"/>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endCxn id="78" idx="0"/>
          </p:cNvCxnSpPr>
          <p:nvPr/>
        </p:nvCxnSpPr>
        <p:spPr>
          <a:xfrm>
            <a:off x="3834703" y="1478523"/>
            <a:ext cx="1396662" cy="237816"/>
          </a:xfrm>
          <a:prstGeom prst="straightConnector1">
            <a:avLst/>
          </a:prstGeom>
          <a:ln>
            <a:solidFill>
              <a:srgbClr val="CCE8EB"/>
            </a:solidFill>
            <a:tailEnd type="triangle"/>
          </a:ln>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a:off x="6697037" y="1713555"/>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comfortable are you with FedRAMP packages?</a:t>
            </a:r>
            <a:endParaRPr lang="en-US" sz="1000" dirty="0">
              <a:solidFill>
                <a:schemeClr val="bg1"/>
              </a:solidFill>
            </a:endParaRPr>
          </a:p>
        </p:txBody>
      </p:sp>
      <p:sp>
        <p:nvSpPr>
          <p:cNvPr id="105" name="Rectangle 104"/>
          <p:cNvSpPr/>
          <p:nvPr/>
        </p:nvSpPr>
        <p:spPr>
          <a:xfrm>
            <a:off x="6692724" y="2558292"/>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much insight do you have into those instant probes you get from China and Russia?</a:t>
            </a:r>
            <a:endParaRPr lang="en-US" sz="1000" dirty="0">
              <a:solidFill>
                <a:schemeClr val="bg1"/>
              </a:solidFill>
            </a:endParaRPr>
          </a:p>
        </p:txBody>
      </p:sp>
      <p:sp>
        <p:nvSpPr>
          <p:cNvPr id="106" name="Rectangle 105"/>
          <p:cNvSpPr/>
          <p:nvPr/>
        </p:nvSpPr>
        <p:spPr>
          <a:xfrm>
            <a:off x="6692724" y="3424853"/>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You able to keep up with demand for authorizing migrating workloads?</a:t>
            </a:r>
            <a:endParaRPr lang="en-US" sz="1000" dirty="0">
              <a:solidFill>
                <a:schemeClr val="bg1"/>
              </a:solidFill>
            </a:endParaRPr>
          </a:p>
        </p:txBody>
      </p:sp>
      <p:sp>
        <p:nvSpPr>
          <p:cNvPr id="107" name="Rectangle 106"/>
          <p:cNvSpPr/>
          <p:nvPr/>
        </p:nvSpPr>
        <p:spPr>
          <a:xfrm>
            <a:off x="6692724" y="4239046"/>
            <a:ext cx="2057400" cy="609600"/>
          </a:xfrm>
          <a:prstGeom prst="rect">
            <a:avLst/>
          </a:prstGeom>
          <a:solidFill>
            <a:srgbClr val="1A305B"/>
          </a:solidFill>
          <a:ln>
            <a:solidFill>
              <a:srgbClr val="CCE8EB"/>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smtClean="0">
                <a:solidFill>
                  <a:schemeClr val="bg1"/>
                </a:solidFill>
              </a:rPr>
              <a:t>How to de-risk cloud adoption?</a:t>
            </a:r>
            <a:endParaRPr lang="en-US" sz="1000" dirty="0">
              <a:solidFill>
                <a:schemeClr val="bg1"/>
              </a:solidFill>
            </a:endParaRPr>
          </a:p>
        </p:txBody>
      </p:sp>
      <p:sp>
        <p:nvSpPr>
          <p:cNvPr id="44" name="TextBox 43"/>
          <p:cNvSpPr txBox="1"/>
          <p:nvPr/>
        </p:nvSpPr>
        <p:spPr>
          <a:xfrm>
            <a:off x="6632998" y="1295957"/>
            <a:ext cx="2121440" cy="300082"/>
          </a:xfrm>
          <a:prstGeom prst="rect">
            <a:avLst/>
          </a:prstGeom>
          <a:noFill/>
        </p:spPr>
        <p:txBody>
          <a:bodyPr wrap="square" rtlCol="0">
            <a:spAutoFit/>
          </a:bodyPr>
          <a:lstStyle/>
          <a:p>
            <a:pPr algn="ctr"/>
            <a:r>
              <a:rPr lang="en-US" b="1" dirty="0" smtClean="0">
                <a:solidFill>
                  <a:srgbClr val="11AFAA"/>
                </a:solidFill>
              </a:rPr>
              <a:t>Starting a Conversation</a:t>
            </a:r>
            <a:endParaRPr lang="en-US" b="1" dirty="0">
              <a:solidFill>
                <a:srgbClr val="11AFAA"/>
              </a:solidFill>
            </a:endParaRPr>
          </a:p>
        </p:txBody>
      </p:sp>
    </p:spTree>
    <p:extLst>
      <p:ext uri="{BB962C8B-B14F-4D97-AF65-F5344CB8AC3E}">
        <p14:creationId xmlns:p14="http://schemas.microsoft.com/office/powerpoint/2010/main" val="4198990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2029968"/>
            <a:ext cx="6309360" cy="1761744"/>
          </a:xfrm>
          <a:prstGeom prst="rect">
            <a:avLst/>
          </a:prstGeom>
        </p:spPr>
      </p:pic>
      <p:sp>
        <p:nvSpPr>
          <p:cNvPr id="2" name="Title 1"/>
          <p:cNvSpPr>
            <a:spLocks noGrp="1"/>
          </p:cNvSpPr>
          <p:nvPr>
            <p:ph type="title"/>
          </p:nvPr>
        </p:nvSpPr>
        <p:spPr/>
        <p:txBody>
          <a:bodyPr/>
          <a:lstStyle/>
          <a:p>
            <a:r>
              <a:rPr lang="en-US" dirty="0"/>
              <a:t>The Landscape</a:t>
            </a:r>
          </a:p>
        </p:txBody>
      </p:sp>
    </p:spTree>
    <p:extLst>
      <p:ext uri="{BB962C8B-B14F-4D97-AF65-F5344CB8AC3E}">
        <p14:creationId xmlns:p14="http://schemas.microsoft.com/office/powerpoint/2010/main" val="190530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628" y="368267"/>
            <a:ext cx="8531352" cy="457200"/>
          </a:xfrm>
        </p:spPr>
        <p:txBody>
          <a:bodyPr/>
          <a:lstStyle/>
          <a:p>
            <a:r>
              <a:rPr lang="en-US" dirty="0" smtClean="0"/>
              <a:t>Federal Market Competitors</a:t>
            </a:r>
            <a:endParaRPr lang="en-US" dirty="0"/>
          </a:p>
        </p:txBody>
      </p:sp>
      <p:pic>
        <p:nvPicPr>
          <p:cNvPr id="4" name="Picture 3"/>
          <p:cNvPicPr>
            <a:picLocks noChangeAspect="1"/>
          </p:cNvPicPr>
          <p:nvPr/>
        </p:nvPicPr>
        <p:blipFill rotWithShape="1">
          <a:blip r:embed="rId2"/>
          <a:srcRect t="940" r="3498" b="1"/>
          <a:stretch/>
        </p:blipFill>
        <p:spPr>
          <a:xfrm>
            <a:off x="4541304" y="306847"/>
            <a:ext cx="4536742" cy="4750143"/>
          </a:xfrm>
          <a:prstGeom prst="rect">
            <a:avLst/>
          </a:prstGeom>
        </p:spPr>
      </p:pic>
      <p:sp>
        <p:nvSpPr>
          <p:cNvPr id="5" name="Oval 4"/>
          <p:cNvSpPr/>
          <p:nvPr/>
        </p:nvSpPr>
        <p:spPr>
          <a:xfrm>
            <a:off x="6263965" y="2918684"/>
            <a:ext cx="700199" cy="257544"/>
          </a:xfrm>
          <a:prstGeom prst="ellipse">
            <a:avLst/>
          </a:prstGeom>
          <a:solidFill>
            <a:schemeClr val="accent1">
              <a:alpha val="1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6056917" y="1720720"/>
            <a:ext cx="700199" cy="257544"/>
          </a:xfrm>
          <a:prstGeom prst="ellipse">
            <a:avLst/>
          </a:prstGeom>
          <a:solidFill>
            <a:schemeClr val="accent1">
              <a:alpha val="1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6809675" y="1790236"/>
            <a:ext cx="700199" cy="257544"/>
          </a:xfrm>
          <a:prstGeom prst="ellipse">
            <a:avLst/>
          </a:prstGeom>
          <a:solidFill>
            <a:schemeClr val="accent1">
              <a:alpha val="1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7773715" y="1287178"/>
            <a:ext cx="700199" cy="257544"/>
          </a:xfrm>
          <a:prstGeom prst="ellipse">
            <a:avLst/>
          </a:prstGeom>
          <a:solidFill>
            <a:schemeClr val="accent1">
              <a:alpha val="1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295490" y="2474742"/>
            <a:ext cx="700199" cy="257544"/>
          </a:xfrm>
          <a:prstGeom prst="ellipse">
            <a:avLst/>
          </a:prstGeom>
          <a:solidFill>
            <a:schemeClr val="accent1">
              <a:alpha val="1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827181" y="649635"/>
            <a:ext cx="4167963" cy="584775"/>
          </a:xfrm>
          <a:prstGeom prst="rect">
            <a:avLst/>
          </a:prstGeom>
          <a:solidFill>
            <a:schemeClr val="bg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600" dirty="0">
                <a:solidFill>
                  <a:schemeClr val="bg1"/>
                </a:solidFill>
                <a:latin typeface="Khand"/>
              </a:rPr>
              <a:t>Gartner's Magic Quadrant for Public Cloud Infrastructure Managed Services Providers</a:t>
            </a:r>
            <a:endParaRPr lang="en-US" sz="1600" i="0" dirty="0">
              <a:solidFill>
                <a:schemeClr val="bg1"/>
              </a:solidFill>
              <a:effectLst/>
              <a:latin typeface="Khand"/>
            </a:endParaRPr>
          </a:p>
        </p:txBody>
      </p:sp>
      <p:graphicFrame>
        <p:nvGraphicFramePr>
          <p:cNvPr id="11" name="Table 10"/>
          <p:cNvGraphicFramePr>
            <a:graphicFrameLocks noGrp="1"/>
          </p:cNvGraphicFramePr>
          <p:nvPr>
            <p:extLst/>
          </p:nvPr>
        </p:nvGraphicFramePr>
        <p:xfrm>
          <a:off x="209772" y="1095730"/>
          <a:ext cx="4188594" cy="3931920"/>
        </p:xfrm>
        <a:graphic>
          <a:graphicData uri="http://schemas.openxmlformats.org/drawingml/2006/table">
            <a:tbl>
              <a:tblPr/>
              <a:tblGrid>
                <a:gridCol w="1643939">
                  <a:extLst>
                    <a:ext uri="{9D8B030D-6E8A-4147-A177-3AD203B41FA5}">
                      <a16:colId xmlns:a16="http://schemas.microsoft.com/office/drawing/2014/main" val="1936125048"/>
                    </a:ext>
                  </a:extLst>
                </a:gridCol>
                <a:gridCol w="2544655">
                  <a:extLst>
                    <a:ext uri="{9D8B030D-6E8A-4147-A177-3AD203B41FA5}">
                      <a16:colId xmlns:a16="http://schemas.microsoft.com/office/drawing/2014/main" val="4288091652"/>
                    </a:ext>
                  </a:extLst>
                </a:gridCol>
              </a:tblGrid>
              <a:tr h="395933">
                <a:tc>
                  <a:txBody>
                    <a:bodyPr/>
                    <a:lstStyle/>
                    <a:p>
                      <a:pPr marL="0" marR="0" lvl="0" indent="0" algn="ctr"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a:ln>
                            <a:noFill/>
                          </a:ln>
                          <a:solidFill>
                            <a:schemeClr val="tx1"/>
                          </a:solidFill>
                          <a:effectLst/>
                          <a:latin typeface="Arial" pitchFamily="34" charset="0"/>
                        </a:rPr>
                        <a:t>Competitor</a:t>
                      </a:r>
                      <a:endParaRPr kumimoji="0" lang="en-US" sz="1400" b="1"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kern="1200" cap="none" normalizeH="0" baseline="0" dirty="0" smtClean="0">
                          <a:ln>
                            <a:noFill/>
                          </a:ln>
                          <a:solidFill>
                            <a:schemeClr val="tx1"/>
                          </a:solidFill>
                          <a:effectLst/>
                          <a:latin typeface="Arial" pitchFamily="34" charset="0"/>
                          <a:ea typeface="+mn-ea"/>
                          <a:cs typeface="+mn-cs"/>
                        </a:rPr>
                        <a:t>AWS Managed Services</a:t>
                      </a:r>
                      <a:endParaRPr kumimoji="0" lang="en-US" sz="1800" b="1" i="0" u="none" strike="noStrike" kern="1200" cap="none" normalizeH="0" baseline="0" dirty="0">
                        <a:ln>
                          <a:noFill/>
                        </a:ln>
                        <a:solidFill>
                          <a:schemeClr val="tx1"/>
                        </a:solidFill>
                        <a:effectLst/>
                        <a:latin typeface="Arial" pitchFamily="34"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3644916621"/>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Accenture</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400" b="0" i="1" u="none" strike="noStrike" cap="none" normalizeH="0" baseline="0" dirty="0" smtClean="0">
                          <a:ln>
                            <a:noFill/>
                          </a:ln>
                          <a:solidFill>
                            <a:schemeClr val="tx1"/>
                          </a:solidFill>
                          <a:effectLst/>
                          <a:latin typeface="Arial" pitchFamily="34" charset="0"/>
                        </a:rPr>
                        <a:t>Audited Since: </a:t>
                      </a:r>
                      <a:r>
                        <a:rPr kumimoji="0" lang="en-US" sz="1600" b="0" i="0" u="none" strike="noStrike" cap="none" normalizeH="0" baseline="0" dirty="0" smtClean="0">
                          <a:ln>
                            <a:noFill/>
                          </a:ln>
                          <a:solidFill>
                            <a:schemeClr val="tx1"/>
                          </a:solidFill>
                          <a:effectLst/>
                          <a:latin typeface="Arial" pitchFamily="34" charset="0"/>
                        </a:rPr>
                        <a:t>2016</a:t>
                      </a:r>
                      <a:br>
                        <a:rPr kumimoji="0" lang="en-US" sz="1600" b="0" i="0" u="none" strike="noStrike" cap="none" normalizeH="0" baseline="0" dirty="0" smtClean="0">
                          <a:ln>
                            <a:noFill/>
                          </a:ln>
                          <a:solidFill>
                            <a:schemeClr val="tx1"/>
                          </a:solidFill>
                          <a:effectLst/>
                          <a:latin typeface="Arial" pitchFamily="34" charset="0"/>
                        </a:rPr>
                      </a:br>
                      <a:r>
                        <a:rPr kumimoji="0" lang="en-US" sz="1400" b="0" i="1" u="none" strike="noStrike" cap="none" normalizeH="0" baseline="0" dirty="0" smtClean="0">
                          <a:ln>
                            <a:noFill/>
                          </a:ln>
                          <a:solidFill>
                            <a:schemeClr val="tx1"/>
                          </a:solidFill>
                          <a:effectLst/>
                          <a:latin typeface="Arial" pitchFamily="34" charset="0"/>
                        </a:rPr>
                        <a:t>FedRAMP: </a:t>
                      </a:r>
                      <a:r>
                        <a:rPr kumimoji="0" lang="en-US" sz="1600" b="0" i="0" u="none" strike="noStrike" cap="none" normalizeH="0" baseline="0" dirty="0" smtClean="0">
                          <a:ln>
                            <a:noFill/>
                          </a:ln>
                          <a:solidFill>
                            <a:schemeClr val="tx1"/>
                          </a:solidFill>
                          <a:effectLst/>
                          <a:latin typeface="Arial" pitchFamily="34" charset="0"/>
                        </a:rPr>
                        <a:t>Moderate</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28552473"/>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Rackspace</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defRPr/>
                      </a:pP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Audited Since: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2015</a:t>
                      </a:r>
                      <a:b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b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FedRAMP: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Moderate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12952663"/>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Deloitte</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defRPr/>
                      </a:pP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Audited Since: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2017</a:t>
                      </a:r>
                      <a:b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b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FedRAMP: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Moderate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56013854"/>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Smartronix</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defRPr/>
                      </a:pP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Audited Since: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2015</a:t>
                      </a:r>
                      <a:b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b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FedRAMP: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None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39690121"/>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REAN Cloud</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defRPr/>
                      </a:pP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Audited Since: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2015</a:t>
                      </a:r>
                      <a:b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br>
                      <a:r>
                        <a:rPr kumimoji="0" lang="en-US" sz="1400" b="0" i="1" u="none" strike="noStrike" kern="1200" cap="none" spc="0" normalizeH="0" baseline="0" noProof="0" dirty="0" smtClean="0">
                          <a:ln>
                            <a:noFill/>
                          </a:ln>
                          <a:solidFill>
                            <a:srgbClr val="24272A"/>
                          </a:solidFill>
                          <a:effectLst/>
                          <a:uLnTx/>
                          <a:uFillTx/>
                          <a:latin typeface="Arial" pitchFamily="34" charset="0"/>
                          <a:ea typeface="+mn-ea"/>
                          <a:cs typeface="+mn-cs"/>
                        </a:rPr>
                        <a:t>FedRAMP: </a:t>
                      </a:r>
                      <a:r>
                        <a:rPr kumimoji="0" lang="en-US" sz="1600" b="0" i="0" u="none" strike="noStrike" kern="1200" cap="none" spc="0" normalizeH="0" baseline="0" noProof="0" dirty="0" smtClean="0">
                          <a:ln>
                            <a:noFill/>
                          </a:ln>
                          <a:solidFill>
                            <a:srgbClr val="24272A"/>
                          </a:solidFill>
                          <a:effectLst/>
                          <a:uLnTx/>
                          <a:uFillTx/>
                          <a:latin typeface="Arial" pitchFamily="34" charset="0"/>
                          <a:ea typeface="+mn-ea"/>
                          <a:cs typeface="+mn-cs"/>
                        </a:rPr>
                        <a:t>In-process Low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5909557"/>
                  </a:ext>
                </a:extLst>
              </a:tr>
            </a:tbl>
          </a:graphicData>
        </a:graphic>
      </p:graphicFrame>
    </p:spTree>
    <p:extLst>
      <p:ext uri="{BB962C8B-B14F-4D97-AF65-F5344CB8AC3E}">
        <p14:creationId xmlns:p14="http://schemas.microsoft.com/office/powerpoint/2010/main" val="10481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3" name="Table 242"/>
          <p:cNvGraphicFramePr>
            <a:graphicFrameLocks noGrp="1"/>
          </p:cNvGraphicFramePr>
          <p:nvPr>
            <p:extLst/>
          </p:nvPr>
        </p:nvGraphicFramePr>
        <p:xfrm>
          <a:off x="4734996" y="32474"/>
          <a:ext cx="4697389" cy="1005840"/>
        </p:xfrm>
        <a:graphic>
          <a:graphicData uri="http://schemas.openxmlformats.org/drawingml/2006/table">
            <a:tbl>
              <a:tblPr firstRow="1" bandRow="1">
                <a:tableStyleId>{2D5ABB26-0587-4C30-8999-92F81FD0307C}</a:tableStyleId>
              </a:tblPr>
              <a:tblGrid>
                <a:gridCol w="1592683">
                  <a:extLst>
                    <a:ext uri="{9D8B030D-6E8A-4147-A177-3AD203B41FA5}">
                      <a16:colId xmlns:a16="http://schemas.microsoft.com/office/drawing/2014/main" val="418165118"/>
                    </a:ext>
                  </a:extLst>
                </a:gridCol>
                <a:gridCol w="1786269">
                  <a:extLst>
                    <a:ext uri="{9D8B030D-6E8A-4147-A177-3AD203B41FA5}">
                      <a16:colId xmlns:a16="http://schemas.microsoft.com/office/drawing/2014/main" val="1474214100"/>
                    </a:ext>
                  </a:extLst>
                </a:gridCol>
                <a:gridCol w="1318437">
                  <a:extLst>
                    <a:ext uri="{9D8B030D-6E8A-4147-A177-3AD203B41FA5}">
                      <a16:colId xmlns:a16="http://schemas.microsoft.com/office/drawing/2014/main" val="3706173795"/>
                    </a:ext>
                  </a:extLst>
                </a:gridCol>
              </a:tblGrid>
              <a:tr h="441723">
                <a:tc>
                  <a:txBody>
                    <a:bodyPr/>
                    <a:lstStyle/>
                    <a:p>
                      <a:r>
                        <a:rPr lang="en-US" dirty="0" smtClean="0"/>
                        <a:t>Proprietary </a:t>
                      </a:r>
                      <a:br>
                        <a:rPr lang="en-US" dirty="0" smtClean="0"/>
                      </a:br>
                      <a:r>
                        <a:rPr lang="en-US" dirty="0" smtClean="0"/>
                        <a:t>Tooling</a:t>
                      </a:r>
                      <a:endParaRPr lang="en-US" dirty="0"/>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AWS-Audited</a:t>
                      </a:r>
                      <a:r>
                        <a:rPr lang="en-US" baseline="0" dirty="0" smtClean="0"/>
                        <a:t> Competencies</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Pricing / Acquisition</a:t>
                      </a:r>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1021472"/>
                  </a:ext>
                </a:extLst>
              </a:tr>
              <a:tr h="441723">
                <a:tc>
                  <a:txBody>
                    <a:bodyPr/>
                    <a:lstStyle/>
                    <a:p>
                      <a:r>
                        <a:rPr lang="en-US" dirty="0" smtClean="0"/>
                        <a:t>Customer </a:t>
                      </a:r>
                      <a:br>
                        <a:rPr lang="en-US" dirty="0" smtClean="0"/>
                      </a:br>
                      <a:r>
                        <a:rPr lang="en-US" dirty="0" smtClean="0"/>
                        <a:t>Obsession</a:t>
                      </a:r>
                      <a:endParaRPr lang="en-US" dirty="0"/>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dirty="0" smtClean="0"/>
                        <a:t>+ Advisory </a:t>
                      </a:r>
                      <a:br>
                        <a:rPr lang="en-US" dirty="0" smtClean="0"/>
                      </a:br>
                      <a:r>
                        <a:rPr lang="en-US" baseline="0" dirty="0" smtClean="0"/>
                        <a:t>Services</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dirty="0" smtClean="0"/>
                        <a:t>Thought</a:t>
                      </a:r>
                      <a:br>
                        <a:rPr lang="en-US" dirty="0" smtClean="0"/>
                      </a:br>
                      <a:r>
                        <a:rPr lang="en-US" dirty="0" smtClean="0"/>
                        <a:t>Leadership</a:t>
                      </a:r>
                      <a:endParaRPr lang="en-US" dirty="0"/>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650690618"/>
                  </a:ext>
                </a:extLst>
              </a:tr>
            </a:tbl>
          </a:graphicData>
        </a:graphic>
      </p:graphicFrame>
      <p:sp>
        <p:nvSpPr>
          <p:cNvPr id="2" name="Title 1"/>
          <p:cNvSpPr>
            <a:spLocks noGrp="1"/>
          </p:cNvSpPr>
          <p:nvPr>
            <p:ph type="title"/>
          </p:nvPr>
        </p:nvSpPr>
        <p:spPr>
          <a:xfrm>
            <a:off x="337186" y="324806"/>
            <a:ext cx="3910521" cy="457200"/>
          </a:xfrm>
        </p:spPr>
        <p:txBody>
          <a:bodyPr/>
          <a:lstStyle/>
          <a:p>
            <a:r>
              <a:rPr lang="en-US" dirty="0" smtClean="0"/>
              <a:t>Competitor Go-To-Market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20995804"/>
              </p:ext>
            </p:extLst>
          </p:nvPr>
        </p:nvGraphicFramePr>
        <p:xfrm>
          <a:off x="305469" y="1095730"/>
          <a:ext cx="8632476" cy="3687773"/>
        </p:xfrm>
        <a:graphic>
          <a:graphicData uri="http://schemas.openxmlformats.org/drawingml/2006/table">
            <a:tbl>
              <a:tblPr/>
              <a:tblGrid>
                <a:gridCol w="1661558">
                  <a:extLst>
                    <a:ext uri="{9D8B030D-6E8A-4147-A177-3AD203B41FA5}">
                      <a16:colId xmlns:a16="http://schemas.microsoft.com/office/drawing/2014/main" val="1936125048"/>
                    </a:ext>
                  </a:extLst>
                </a:gridCol>
                <a:gridCol w="2519917">
                  <a:extLst>
                    <a:ext uri="{9D8B030D-6E8A-4147-A177-3AD203B41FA5}">
                      <a16:colId xmlns:a16="http://schemas.microsoft.com/office/drawing/2014/main" val="4288091652"/>
                    </a:ext>
                  </a:extLst>
                </a:gridCol>
                <a:gridCol w="4451001">
                  <a:extLst>
                    <a:ext uri="{9D8B030D-6E8A-4147-A177-3AD203B41FA5}">
                      <a16:colId xmlns:a16="http://schemas.microsoft.com/office/drawing/2014/main" val="2291623927"/>
                    </a:ext>
                  </a:extLst>
                </a:gridCol>
              </a:tblGrid>
              <a:tr h="395933">
                <a:tc>
                  <a:txBody>
                    <a:bodyPr/>
                    <a:lstStyle/>
                    <a:p>
                      <a:pPr marL="0" marR="0" lvl="0" indent="0" algn="ctr"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a:ln>
                            <a:noFill/>
                          </a:ln>
                          <a:solidFill>
                            <a:schemeClr val="tx1"/>
                          </a:solidFill>
                          <a:effectLst/>
                          <a:latin typeface="Arial" pitchFamily="34" charset="0"/>
                        </a:rPr>
                        <a:t>Competitor</a:t>
                      </a:r>
                      <a:endParaRPr kumimoji="0" lang="en-US" sz="1400" b="1"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kern="1200" cap="none" normalizeH="0" baseline="0" dirty="0" smtClean="0">
                          <a:ln>
                            <a:noFill/>
                          </a:ln>
                          <a:solidFill>
                            <a:schemeClr val="tx1"/>
                          </a:solidFill>
                          <a:effectLst/>
                          <a:latin typeface="Arial" pitchFamily="34" charset="0"/>
                          <a:ea typeface="+mn-ea"/>
                          <a:cs typeface="+mn-cs"/>
                        </a:rPr>
                        <a:t>Core Strengths</a:t>
                      </a:r>
                      <a:endParaRPr kumimoji="0" lang="en-US" sz="1800" b="1" i="0" u="none" strike="noStrike" kern="1200" cap="none" normalizeH="0" baseline="0" dirty="0">
                        <a:ln>
                          <a:noFill/>
                        </a:ln>
                        <a:solidFill>
                          <a:schemeClr val="tx1"/>
                        </a:solidFill>
                        <a:effectLst/>
                        <a:latin typeface="Arial" pitchFamily="34"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0" fontAlgn="base" latinLnBrk="0" hangingPunct="0">
                        <a:lnSpc>
                          <a:spcPct val="100000"/>
                        </a:lnSpc>
                        <a:spcBef>
                          <a:spcPct val="25000"/>
                        </a:spcBef>
                        <a:spcAft>
                          <a:spcPct val="25000"/>
                        </a:spcAft>
                        <a:buClr>
                          <a:srgbClr val="D30C45"/>
                        </a:buClr>
                        <a:buSzTx/>
                        <a:buFontTx/>
                        <a:buNone/>
                        <a:tabLst/>
                      </a:pPr>
                      <a:endParaRPr kumimoji="0" lang="en-US" sz="1800" b="1" i="0" u="none" strike="noStrike" kern="1200" cap="none" normalizeH="0" baseline="0" dirty="0">
                        <a:ln>
                          <a:noFill/>
                        </a:ln>
                        <a:solidFill>
                          <a:schemeClr val="tx1"/>
                        </a:solidFill>
                        <a:effectLst/>
                        <a:latin typeface="Arial" pitchFamily="34"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3644916621"/>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Accenture</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Char char="•"/>
                        <a:tabLst/>
                      </a:pPr>
                      <a:endParaRPr kumimoji="0" lang="en-US" sz="7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Char char="•"/>
                        <a:tabLst/>
                      </a:pPr>
                      <a:r>
                        <a:rPr kumimoji="0" lang="en-US" sz="1400" b="0" i="0" u="none" strike="noStrike" cap="none" normalizeH="0" baseline="0" dirty="0" smtClean="0">
                          <a:ln>
                            <a:noFill/>
                          </a:ln>
                          <a:solidFill>
                            <a:schemeClr val="tx1"/>
                          </a:solidFill>
                          <a:effectLst/>
                          <a:latin typeface="Arial" pitchFamily="34" charset="0"/>
                        </a:rPr>
                        <a:t> Heavy focus on Migration &amp; Transformation services</a:t>
                      </a:r>
                    </a:p>
                    <a:p>
                      <a:pPr marL="0" marR="0" lvl="0" indent="0" algn="l" defTabSz="914400" rtl="0" eaLnBrk="0" fontAlgn="base" latinLnBrk="0" hangingPunct="0">
                        <a:lnSpc>
                          <a:spcPct val="100000"/>
                        </a:lnSpc>
                        <a:spcBef>
                          <a:spcPct val="25000"/>
                        </a:spcBef>
                        <a:spcAft>
                          <a:spcPct val="25000"/>
                        </a:spcAft>
                        <a:buClr>
                          <a:srgbClr val="D30C45"/>
                        </a:buClr>
                        <a:buSzTx/>
                        <a:buFontTx/>
                        <a:buChar char="•"/>
                        <a:tabLst/>
                      </a:pPr>
                      <a:r>
                        <a:rPr kumimoji="0" lang="en-US" sz="1400" b="0" i="0" u="none" strike="noStrike" cap="none" normalizeH="0" baseline="0" dirty="0" smtClean="0">
                          <a:ln>
                            <a:noFill/>
                          </a:ln>
                          <a:solidFill>
                            <a:schemeClr val="tx1"/>
                          </a:solidFill>
                          <a:effectLst/>
                          <a:latin typeface="Arial" pitchFamily="34" charset="0"/>
                        </a:rPr>
                        <a:t> Multi-cloud provider</a:t>
                      </a:r>
                      <a:endParaRPr kumimoji="0" lang="en-US" sz="14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28552473"/>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Rackspace</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endParaRPr kumimoji="0" lang="en-US" sz="7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Evolved from traditional hosting provider</a:t>
                      </a:r>
                    </a:p>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Multi-cloud provider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12952663"/>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Deloitte</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endParaRPr kumimoji="0" lang="en-US" sz="7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Introduced Value-based pricing</a:t>
                      </a:r>
                    </a:p>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Entered market through acquisition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56013854"/>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Smartronix</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endParaRPr kumimoji="0" lang="en-US" sz="7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Wide breadth of contract vehicles available</a:t>
                      </a:r>
                    </a:p>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Focus on automation and platform services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39690121"/>
                  </a:ext>
                </a:extLst>
              </a:tr>
              <a:tr h="658368">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r>
                        <a:rPr kumimoji="0" lang="en-US" sz="1800" b="1" i="0" u="none" strike="noStrike" cap="none" normalizeH="0" baseline="0" dirty="0" smtClean="0">
                          <a:ln>
                            <a:noFill/>
                          </a:ln>
                          <a:solidFill>
                            <a:schemeClr val="bg1"/>
                          </a:solidFill>
                          <a:effectLst/>
                          <a:latin typeface="Arial" pitchFamily="34" charset="0"/>
                        </a:rPr>
                        <a:t>REAN Cloud</a:t>
                      </a:r>
                      <a:endParaRPr kumimoji="0" lang="en-US" sz="1800" b="1" i="0" u="none" strike="noStrike" cap="none" normalizeH="0" baseline="0" dirty="0">
                        <a:ln>
                          <a:noFill/>
                        </a:ln>
                        <a:solidFill>
                          <a:schemeClr val="bg1"/>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None/>
                        <a:tabLst/>
                      </a:pPr>
                      <a:endParaRPr kumimoji="0" lang="en-US" sz="7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All-in AWS</a:t>
                      </a:r>
                    </a:p>
                    <a:p>
                      <a:pPr marL="0" marR="0" lvl="0" indent="0" algn="l" defTabSz="914400" rtl="0" eaLnBrk="0" fontAlgn="base" latinLnBrk="0" hangingPunct="0">
                        <a:lnSpc>
                          <a:spcPct val="100000"/>
                        </a:lnSpc>
                        <a:spcBef>
                          <a:spcPct val="25000"/>
                        </a:spcBef>
                        <a:spcAft>
                          <a:spcPct val="25000"/>
                        </a:spcAft>
                        <a:buClr>
                          <a:srgbClr val="D30C45"/>
                        </a:buClr>
                        <a:buSzTx/>
                        <a:buFontTx/>
                        <a:buChar char="•"/>
                        <a:tabLst/>
                        <a:defRPr/>
                      </a:pPr>
                      <a:r>
                        <a:rPr kumimoji="0" lang="en-US" sz="1400" b="0" i="0" u="none" strike="noStrike" kern="1200" cap="none" spc="0" normalizeH="0" baseline="0" noProof="0" dirty="0" smtClean="0">
                          <a:ln>
                            <a:noFill/>
                          </a:ln>
                          <a:solidFill>
                            <a:srgbClr val="24272A"/>
                          </a:solidFill>
                          <a:effectLst/>
                          <a:uLnTx/>
                          <a:uFillTx/>
                          <a:latin typeface="Arial" pitchFamily="34" charset="0"/>
                          <a:ea typeface="+mn-ea"/>
                          <a:cs typeface="+mn-cs"/>
                        </a:rPr>
                        <a:t> Heavy DevOps orientation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5909557"/>
                  </a:ext>
                </a:extLst>
              </a:tr>
            </a:tbl>
          </a:graphicData>
        </a:graphic>
      </p:graphicFrame>
      <p:grpSp>
        <p:nvGrpSpPr>
          <p:cNvPr id="5" name="Group 69"/>
          <p:cNvGrpSpPr>
            <a:grpSpLocks noChangeAspect="1"/>
          </p:cNvGrpSpPr>
          <p:nvPr/>
        </p:nvGrpSpPr>
        <p:grpSpPr bwMode="auto">
          <a:xfrm>
            <a:off x="3282426" y="4219726"/>
            <a:ext cx="420848" cy="490018"/>
            <a:chOff x="2869" y="1573"/>
            <a:chExt cx="505" cy="588"/>
          </a:xfrm>
        </p:grpSpPr>
        <p:sp>
          <p:nvSpPr>
            <p:cNvPr id="6" name="Oval 70"/>
            <p:cNvSpPr>
              <a:spLocks noChangeArrowheads="1"/>
            </p:cNvSpPr>
            <p:nvPr/>
          </p:nvSpPr>
          <p:spPr bwMode="auto">
            <a:xfrm>
              <a:off x="2998" y="1643"/>
              <a:ext cx="244" cy="243"/>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Oval 71"/>
            <p:cNvSpPr>
              <a:spLocks noChangeArrowheads="1"/>
            </p:cNvSpPr>
            <p:nvPr/>
          </p:nvSpPr>
          <p:spPr bwMode="auto">
            <a:xfrm>
              <a:off x="2926" y="1573"/>
              <a:ext cx="385" cy="382"/>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2"/>
            <p:cNvSpPr>
              <a:spLocks/>
            </p:cNvSpPr>
            <p:nvPr/>
          </p:nvSpPr>
          <p:spPr bwMode="auto">
            <a:xfrm>
              <a:off x="2869" y="1939"/>
              <a:ext cx="201" cy="222"/>
            </a:xfrm>
            <a:custGeom>
              <a:avLst/>
              <a:gdLst>
                <a:gd name="T0" fmla="*/ 201 w 201"/>
                <a:gd name="T1" fmla="*/ 64 h 222"/>
                <a:gd name="T2" fmla="*/ 122 w 201"/>
                <a:gd name="T3" fmla="*/ 222 h 222"/>
                <a:gd name="T4" fmla="*/ 98 w 201"/>
                <a:gd name="T5" fmla="*/ 124 h 222"/>
                <a:gd name="T6" fmla="*/ 0 w 201"/>
                <a:gd name="T7" fmla="*/ 162 h 222"/>
                <a:gd name="T8" fmla="*/ 79 w 201"/>
                <a:gd name="T9" fmla="*/ 0 h 222"/>
              </a:gdLst>
              <a:ahLst/>
              <a:cxnLst>
                <a:cxn ang="0">
                  <a:pos x="T0" y="T1"/>
                </a:cxn>
                <a:cxn ang="0">
                  <a:pos x="T2" y="T3"/>
                </a:cxn>
                <a:cxn ang="0">
                  <a:pos x="T4" y="T5"/>
                </a:cxn>
                <a:cxn ang="0">
                  <a:pos x="T6" y="T7"/>
                </a:cxn>
                <a:cxn ang="0">
                  <a:pos x="T8" y="T9"/>
                </a:cxn>
              </a:cxnLst>
              <a:rect l="0" t="0" r="r" b="b"/>
              <a:pathLst>
                <a:path w="201" h="222">
                  <a:moveTo>
                    <a:pt x="201" y="64"/>
                  </a:moveTo>
                  <a:lnTo>
                    <a:pt x="122" y="222"/>
                  </a:lnTo>
                  <a:lnTo>
                    <a:pt x="98" y="124"/>
                  </a:lnTo>
                  <a:lnTo>
                    <a:pt x="0" y="162"/>
                  </a:lnTo>
                  <a:lnTo>
                    <a:pt x="79"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3"/>
            <p:cNvSpPr>
              <a:spLocks/>
            </p:cNvSpPr>
            <p:nvPr/>
          </p:nvSpPr>
          <p:spPr bwMode="auto">
            <a:xfrm>
              <a:off x="3173" y="1939"/>
              <a:ext cx="201" cy="214"/>
            </a:xfrm>
            <a:custGeom>
              <a:avLst/>
              <a:gdLst>
                <a:gd name="T0" fmla="*/ 129 w 201"/>
                <a:gd name="T1" fmla="*/ 0 h 214"/>
                <a:gd name="T2" fmla="*/ 201 w 201"/>
                <a:gd name="T3" fmla="*/ 160 h 214"/>
                <a:gd name="T4" fmla="*/ 107 w 201"/>
                <a:gd name="T5" fmla="*/ 114 h 214"/>
                <a:gd name="T6" fmla="*/ 76 w 201"/>
                <a:gd name="T7" fmla="*/ 214 h 214"/>
                <a:gd name="T8" fmla="*/ 0 w 201"/>
                <a:gd name="T9" fmla="*/ 52 h 214"/>
              </a:gdLst>
              <a:ahLst/>
              <a:cxnLst>
                <a:cxn ang="0">
                  <a:pos x="T0" y="T1"/>
                </a:cxn>
                <a:cxn ang="0">
                  <a:pos x="T2" y="T3"/>
                </a:cxn>
                <a:cxn ang="0">
                  <a:pos x="T4" y="T5"/>
                </a:cxn>
                <a:cxn ang="0">
                  <a:pos x="T6" y="T7"/>
                </a:cxn>
                <a:cxn ang="0">
                  <a:pos x="T8" y="T9"/>
                </a:cxn>
              </a:cxnLst>
              <a:rect l="0" t="0" r="r" b="b"/>
              <a:pathLst>
                <a:path w="201" h="214">
                  <a:moveTo>
                    <a:pt x="129" y="0"/>
                  </a:moveTo>
                  <a:lnTo>
                    <a:pt x="201" y="160"/>
                  </a:lnTo>
                  <a:lnTo>
                    <a:pt x="107" y="114"/>
                  </a:lnTo>
                  <a:lnTo>
                    <a:pt x="76" y="214"/>
                  </a:lnTo>
                  <a:lnTo>
                    <a:pt x="0" y="52"/>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4"/>
            <p:cNvSpPr>
              <a:spLocks/>
            </p:cNvSpPr>
            <p:nvPr/>
          </p:nvSpPr>
          <p:spPr bwMode="auto">
            <a:xfrm>
              <a:off x="3087" y="1719"/>
              <a:ext cx="38" cy="103"/>
            </a:xfrm>
            <a:custGeom>
              <a:avLst/>
              <a:gdLst>
                <a:gd name="T0" fmla="*/ 0 w 38"/>
                <a:gd name="T1" fmla="*/ 31 h 103"/>
                <a:gd name="T2" fmla="*/ 38 w 38"/>
                <a:gd name="T3" fmla="*/ 0 h 103"/>
                <a:gd name="T4" fmla="*/ 38 w 38"/>
                <a:gd name="T5" fmla="*/ 103 h 103"/>
              </a:gdLst>
              <a:ahLst/>
              <a:cxnLst>
                <a:cxn ang="0">
                  <a:pos x="T0" y="T1"/>
                </a:cxn>
                <a:cxn ang="0">
                  <a:pos x="T2" y="T3"/>
                </a:cxn>
                <a:cxn ang="0">
                  <a:pos x="T4" y="T5"/>
                </a:cxn>
              </a:cxnLst>
              <a:rect l="0" t="0" r="r" b="b"/>
              <a:pathLst>
                <a:path w="38" h="103">
                  <a:moveTo>
                    <a:pt x="0" y="31"/>
                  </a:moveTo>
                  <a:lnTo>
                    <a:pt x="38" y="0"/>
                  </a:lnTo>
                  <a:lnTo>
                    <a:pt x="38" y="103"/>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4"/>
          <p:cNvGrpSpPr>
            <a:grpSpLocks noChangeAspect="1"/>
          </p:cNvGrpSpPr>
          <p:nvPr/>
        </p:nvGrpSpPr>
        <p:grpSpPr bwMode="auto">
          <a:xfrm>
            <a:off x="2644476" y="2273940"/>
            <a:ext cx="440849" cy="458349"/>
            <a:chOff x="210" y="839"/>
            <a:chExt cx="529" cy="550"/>
          </a:xfrm>
        </p:grpSpPr>
        <p:sp>
          <p:nvSpPr>
            <p:cNvPr id="12" name="Line 5"/>
            <p:cNvSpPr>
              <a:spLocks noChangeShapeType="1"/>
            </p:cNvSpPr>
            <p:nvPr/>
          </p:nvSpPr>
          <p:spPr bwMode="auto">
            <a:xfrm>
              <a:off x="672" y="1071"/>
              <a:ext cx="0"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p:nvSpPr>
          <p:spPr bwMode="auto">
            <a:xfrm>
              <a:off x="624" y="932"/>
              <a:ext cx="115" cy="455"/>
            </a:xfrm>
            <a:custGeom>
              <a:avLst/>
              <a:gdLst>
                <a:gd name="T0" fmla="*/ 0 w 48"/>
                <a:gd name="T1" fmla="*/ 190 h 190"/>
                <a:gd name="T2" fmla="*/ 1 w 48"/>
                <a:gd name="T3" fmla="*/ 173 h 190"/>
                <a:gd name="T4" fmla="*/ 1 w 48"/>
                <a:gd name="T5" fmla="*/ 171 h 190"/>
                <a:gd name="T6" fmla="*/ 6 w 48"/>
                <a:gd name="T7" fmla="*/ 165 h 190"/>
                <a:gd name="T8" fmla="*/ 8 w 48"/>
                <a:gd name="T9" fmla="*/ 161 h 190"/>
                <a:gd name="T10" fmla="*/ 14 w 48"/>
                <a:gd name="T11" fmla="*/ 153 h 190"/>
                <a:gd name="T12" fmla="*/ 29 w 48"/>
                <a:gd name="T13" fmla="*/ 133 h 190"/>
                <a:gd name="T14" fmla="*/ 42 w 48"/>
                <a:gd name="T15" fmla="*/ 115 h 190"/>
                <a:gd name="T16" fmla="*/ 43 w 48"/>
                <a:gd name="T17" fmla="*/ 113 h 190"/>
                <a:gd name="T18" fmla="*/ 45 w 48"/>
                <a:gd name="T19" fmla="*/ 111 h 190"/>
                <a:gd name="T20" fmla="*/ 48 w 48"/>
                <a:gd name="T21" fmla="*/ 107 h 190"/>
                <a:gd name="T22" fmla="*/ 48 w 48"/>
                <a:gd name="T23" fmla="*/ 103 h 190"/>
                <a:gd name="T24" fmla="*/ 48 w 48"/>
                <a:gd name="T25" fmla="*/ 100 h 190"/>
                <a:gd name="T26" fmla="*/ 48 w 48"/>
                <a:gd name="T27" fmla="*/ 91 h 190"/>
                <a:gd name="T28" fmla="*/ 48 w 48"/>
                <a:gd name="T29" fmla="*/ 79 h 190"/>
                <a:gd name="T30" fmla="*/ 48 w 48"/>
                <a:gd name="T31" fmla="*/ 65 h 190"/>
                <a:gd name="T32" fmla="*/ 48 w 48"/>
                <a:gd name="T33" fmla="*/ 50 h 190"/>
                <a:gd name="T34" fmla="*/ 48 w 48"/>
                <a:gd name="T35" fmla="*/ 37 h 190"/>
                <a:gd name="T36" fmla="*/ 48 w 48"/>
                <a:gd name="T37" fmla="*/ 25 h 190"/>
                <a:gd name="T38" fmla="*/ 48 w 48"/>
                <a:gd name="T39" fmla="*/ 17 h 190"/>
                <a:gd name="T40" fmla="*/ 48 w 48"/>
                <a:gd name="T41" fmla="*/ 13 h 190"/>
                <a:gd name="T42" fmla="*/ 48 w 48"/>
                <a:gd name="T43" fmla="*/ 13 h 190"/>
                <a:gd name="T44" fmla="*/ 35 w 48"/>
                <a:gd name="T45" fmla="*/ 0 h 190"/>
                <a:gd name="T46" fmla="*/ 33 w 48"/>
                <a:gd name="T47" fmla="*/ 0 h 190"/>
                <a:gd name="T48" fmla="*/ 20 w 48"/>
                <a:gd name="T49" fmla="*/ 13 h 190"/>
                <a:gd name="T50" fmla="*/ 20 w 48"/>
                <a:gd name="T51"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90">
                  <a:moveTo>
                    <a:pt x="0" y="190"/>
                  </a:moveTo>
                  <a:cubicBezTo>
                    <a:pt x="1" y="184"/>
                    <a:pt x="1" y="179"/>
                    <a:pt x="1" y="173"/>
                  </a:cubicBezTo>
                  <a:cubicBezTo>
                    <a:pt x="1" y="172"/>
                    <a:pt x="1" y="171"/>
                    <a:pt x="1" y="171"/>
                  </a:cubicBezTo>
                  <a:cubicBezTo>
                    <a:pt x="2" y="169"/>
                    <a:pt x="5" y="165"/>
                    <a:pt x="6" y="165"/>
                  </a:cubicBezTo>
                  <a:cubicBezTo>
                    <a:pt x="7" y="164"/>
                    <a:pt x="7" y="163"/>
                    <a:pt x="8" y="161"/>
                  </a:cubicBezTo>
                  <a:cubicBezTo>
                    <a:pt x="10" y="159"/>
                    <a:pt x="12" y="156"/>
                    <a:pt x="14" y="153"/>
                  </a:cubicBezTo>
                  <a:cubicBezTo>
                    <a:pt x="19" y="146"/>
                    <a:pt x="24" y="140"/>
                    <a:pt x="29" y="133"/>
                  </a:cubicBezTo>
                  <a:cubicBezTo>
                    <a:pt x="33" y="127"/>
                    <a:pt x="37" y="121"/>
                    <a:pt x="42" y="115"/>
                  </a:cubicBezTo>
                  <a:cubicBezTo>
                    <a:pt x="42" y="115"/>
                    <a:pt x="43" y="114"/>
                    <a:pt x="43" y="113"/>
                  </a:cubicBezTo>
                  <a:cubicBezTo>
                    <a:pt x="44" y="112"/>
                    <a:pt x="44" y="112"/>
                    <a:pt x="45" y="111"/>
                  </a:cubicBezTo>
                  <a:cubicBezTo>
                    <a:pt x="46" y="109"/>
                    <a:pt x="47" y="108"/>
                    <a:pt x="48" y="107"/>
                  </a:cubicBezTo>
                  <a:cubicBezTo>
                    <a:pt x="48" y="106"/>
                    <a:pt x="48" y="104"/>
                    <a:pt x="48" y="103"/>
                  </a:cubicBezTo>
                  <a:cubicBezTo>
                    <a:pt x="48" y="102"/>
                    <a:pt x="48" y="101"/>
                    <a:pt x="48" y="100"/>
                  </a:cubicBezTo>
                  <a:cubicBezTo>
                    <a:pt x="48" y="97"/>
                    <a:pt x="48" y="94"/>
                    <a:pt x="48" y="91"/>
                  </a:cubicBezTo>
                  <a:cubicBezTo>
                    <a:pt x="48" y="87"/>
                    <a:pt x="48" y="83"/>
                    <a:pt x="48" y="79"/>
                  </a:cubicBezTo>
                  <a:cubicBezTo>
                    <a:pt x="48" y="74"/>
                    <a:pt x="48" y="69"/>
                    <a:pt x="48" y="65"/>
                  </a:cubicBezTo>
                  <a:cubicBezTo>
                    <a:pt x="48" y="60"/>
                    <a:pt x="48" y="55"/>
                    <a:pt x="48" y="50"/>
                  </a:cubicBezTo>
                  <a:cubicBezTo>
                    <a:pt x="48" y="46"/>
                    <a:pt x="48" y="41"/>
                    <a:pt x="48" y="37"/>
                  </a:cubicBezTo>
                  <a:cubicBezTo>
                    <a:pt x="48" y="33"/>
                    <a:pt x="48" y="29"/>
                    <a:pt x="48" y="25"/>
                  </a:cubicBezTo>
                  <a:cubicBezTo>
                    <a:pt x="48" y="22"/>
                    <a:pt x="48" y="20"/>
                    <a:pt x="48" y="17"/>
                  </a:cubicBezTo>
                  <a:cubicBezTo>
                    <a:pt x="48" y="15"/>
                    <a:pt x="48" y="14"/>
                    <a:pt x="48" y="13"/>
                  </a:cubicBezTo>
                  <a:cubicBezTo>
                    <a:pt x="48" y="13"/>
                    <a:pt x="48" y="13"/>
                    <a:pt x="48" y="13"/>
                  </a:cubicBezTo>
                  <a:cubicBezTo>
                    <a:pt x="48" y="6"/>
                    <a:pt x="42" y="0"/>
                    <a:pt x="35" y="0"/>
                  </a:cubicBezTo>
                  <a:cubicBezTo>
                    <a:pt x="33" y="0"/>
                    <a:pt x="33" y="0"/>
                    <a:pt x="33" y="0"/>
                  </a:cubicBezTo>
                  <a:cubicBezTo>
                    <a:pt x="26" y="0"/>
                    <a:pt x="20" y="6"/>
                    <a:pt x="20" y="13"/>
                  </a:cubicBezTo>
                  <a:cubicBezTo>
                    <a:pt x="20" y="58"/>
                    <a:pt x="20" y="58"/>
                    <a:pt x="20" y="58"/>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a:off x="502" y="1109"/>
              <a:ext cx="201" cy="280"/>
            </a:xfrm>
            <a:custGeom>
              <a:avLst/>
              <a:gdLst>
                <a:gd name="T0" fmla="*/ 0 w 84"/>
                <a:gd name="T1" fmla="*/ 117 h 117"/>
                <a:gd name="T2" fmla="*/ 0 w 84"/>
                <a:gd name="T3" fmla="*/ 76 h 117"/>
                <a:gd name="T4" fmla="*/ 13 w 84"/>
                <a:gd name="T5" fmla="*/ 50 h 117"/>
                <a:gd name="T6" fmla="*/ 33 w 84"/>
                <a:gd name="T7" fmla="*/ 31 h 117"/>
                <a:gd name="T8" fmla="*/ 42 w 84"/>
                <a:gd name="T9" fmla="*/ 22 h 117"/>
                <a:gd name="T10" fmla="*/ 50 w 84"/>
                <a:gd name="T11" fmla="*/ 13 h 117"/>
                <a:gd name="T12" fmla="*/ 56 w 84"/>
                <a:gd name="T13" fmla="*/ 7 h 117"/>
                <a:gd name="T14" fmla="*/ 59 w 84"/>
                <a:gd name="T15" fmla="*/ 5 h 117"/>
                <a:gd name="T16" fmla="*/ 59 w 84"/>
                <a:gd name="T17" fmla="*/ 5 h 117"/>
                <a:gd name="T18" fmla="*/ 77 w 84"/>
                <a:gd name="T19" fmla="*/ 5 h 117"/>
                <a:gd name="T20" fmla="*/ 79 w 84"/>
                <a:gd name="T21" fmla="*/ 6 h 117"/>
                <a:gd name="T22" fmla="*/ 79 w 84"/>
                <a:gd name="T23" fmla="*/ 24 h 117"/>
                <a:gd name="T24" fmla="*/ 51 w 84"/>
                <a:gd name="T25" fmla="*/ 5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7">
                  <a:moveTo>
                    <a:pt x="0" y="117"/>
                  </a:moveTo>
                  <a:cubicBezTo>
                    <a:pt x="0" y="76"/>
                    <a:pt x="0" y="76"/>
                    <a:pt x="0" y="76"/>
                  </a:cubicBezTo>
                  <a:cubicBezTo>
                    <a:pt x="0" y="76"/>
                    <a:pt x="0" y="60"/>
                    <a:pt x="13" y="50"/>
                  </a:cubicBezTo>
                  <a:cubicBezTo>
                    <a:pt x="33" y="31"/>
                    <a:pt x="33" y="31"/>
                    <a:pt x="33" y="31"/>
                  </a:cubicBezTo>
                  <a:cubicBezTo>
                    <a:pt x="36" y="28"/>
                    <a:pt x="39" y="25"/>
                    <a:pt x="42" y="22"/>
                  </a:cubicBezTo>
                  <a:cubicBezTo>
                    <a:pt x="45" y="19"/>
                    <a:pt x="48" y="16"/>
                    <a:pt x="50" y="13"/>
                  </a:cubicBezTo>
                  <a:cubicBezTo>
                    <a:pt x="52" y="11"/>
                    <a:pt x="54" y="9"/>
                    <a:pt x="56" y="7"/>
                  </a:cubicBezTo>
                  <a:cubicBezTo>
                    <a:pt x="57" y="7"/>
                    <a:pt x="58" y="6"/>
                    <a:pt x="59" y="5"/>
                  </a:cubicBezTo>
                  <a:cubicBezTo>
                    <a:pt x="59" y="5"/>
                    <a:pt x="59" y="5"/>
                    <a:pt x="59" y="5"/>
                  </a:cubicBezTo>
                  <a:cubicBezTo>
                    <a:pt x="64" y="0"/>
                    <a:pt x="72" y="0"/>
                    <a:pt x="77" y="5"/>
                  </a:cubicBezTo>
                  <a:cubicBezTo>
                    <a:pt x="79" y="6"/>
                    <a:pt x="79" y="6"/>
                    <a:pt x="79" y="6"/>
                  </a:cubicBezTo>
                  <a:cubicBezTo>
                    <a:pt x="84" y="11"/>
                    <a:pt x="84" y="19"/>
                    <a:pt x="79" y="24"/>
                  </a:cubicBezTo>
                  <a:cubicBezTo>
                    <a:pt x="51" y="52"/>
                    <a:pt x="51" y="52"/>
                    <a:pt x="51" y="52"/>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p:cNvSpPr>
            <p:nvPr/>
          </p:nvSpPr>
          <p:spPr bwMode="auto">
            <a:xfrm>
              <a:off x="210" y="932"/>
              <a:ext cx="115" cy="455"/>
            </a:xfrm>
            <a:custGeom>
              <a:avLst/>
              <a:gdLst>
                <a:gd name="T0" fmla="*/ 48 w 48"/>
                <a:gd name="T1" fmla="*/ 190 h 190"/>
                <a:gd name="T2" fmla="*/ 47 w 48"/>
                <a:gd name="T3" fmla="*/ 173 h 190"/>
                <a:gd name="T4" fmla="*/ 47 w 48"/>
                <a:gd name="T5" fmla="*/ 171 h 190"/>
                <a:gd name="T6" fmla="*/ 42 w 48"/>
                <a:gd name="T7" fmla="*/ 165 h 190"/>
                <a:gd name="T8" fmla="*/ 40 w 48"/>
                <a:gd name="T9" fmla="*/ 161 h 190"/>
                <a:gd name="T10" fmla="*/ 34 w 48"/>
                <a:gd name="T11" fmla="*/ 153 h 190"/>
                <a:gd name="T12" fmla="*/ 20 w 48"/>
                <a:gd name="T13" fmla="*/ 133 h 190"/>
                <a:gd name="T14" fmla="*/ 7 w 48"/>
                <a:gd name="T15" fmla="*/ 115 h 190"/>
                <a:gd name="T16" fmla="*/ 5 w 48"/>
                <a:gd name="T17" fmla="*/ 113 h 190"/>
                <a:gd name="T18" fmla="*/ 3 w 48"/>
                <a:gd name="T19" fmla="*/ 111 h 190"/>
                <a:gd name="T20" fmla="*/ 0 w 48"/>
                <a:gd name="T21" fmla="*/ 107 h 190"/>
                <a:gd name="T22" fmla="*/ 0 w 48"/>
                <a:gd name="T23" fmla="*/ 103 h 190"/>
                <a:gd name="T24" fmla="*/ 0 w 48"/>
                <a:gd name="T25" fmla="*/ 100 h 190"/>
                <a:gd name="T26" fmla="*/ 0 w 48"/>
                <a:gd name="T27" fmla="*/ 91 h 190"/>
                <a:gd name="T28" fmla="*/ 0 w 48"/>
                <a:gd name="T29" fmla="*/ 79 h 190"/>
                <a:gd name="T30" fmla="*/ 0 w 48"/>
                <a:gd name="T31" fmla="*/ 65 h 190"/>
                <a:gd name="T32" fmla="*/ 0 w 48"/>
                <a:gd name="T33" fmla="*/ 50 h 190"/>
                <a:gd name="T34" fmla="*/ 0 w 48"/>
                <a:gd name="T35" fmla="*/ 37 h 190"/>
                <a:gd name="T36" fmla="*/ 0 w 48"/>
                <a:gd name="T37" fmla="*/ 25 h 190"/>
                <a:gd name="T38" fmla="*/ 0 w 48"/>
                <a:gd name="T39" fmla="*/ 17 h 190"/>
                <a:gd name="T40" fmla="*/ 0 w 48"/>
                <a:gd name="T41" fmla="*/ 13 h 190"/>
                <a:gd name="T42" fmla="*/ 0 w 48"/>
                <a:gd name="T43" fmla="*/ 13 h 190"/>
                <a:gd name="T44" fmla="*/ 13 w 48"/>
                <a:gd name="T45" fmla="*/ 0 h 190"/>
                <a:gd name="T46" fmla="*/ 15 w 48"/>
                <a:gd name="T47" fmla="*/ 0 h 190"/>
                <a:gd name="T48" fmla="*/ 28 w 48"/>
                <a:gd name="T49" fmla="*/ 13 h 190"/>
                <a:gd name="T50" fmla="*/ 28 w 48"/>
                <a:gd name="T51"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90">
                  <a:moveTo>
                    <a:pt x="48" y="190"/>
                  </a:moveTo>
                  <a:cubicBezTo>
                    <a:pt x="47" y="184"/>
                    <a:pt x="47" y="179"/>
                    <a:pt x="47" y="173"/>
                  </a:cubicBezTo>
                  <a:cubicBezTo>
                    <a:pt x="47" y="172"/>
                    <a:pt x="47" y="171"/>
                    <a:pt x="47" y="171"/>
                  </a:cubicBezTo>
                  <a:cubicBezTo>
                    <a:pt x="46" y="169"/>
                    <a:pt x="43" y="165"/>
                    <a:pt x="42" y="165"/>
                  </a:cubicBezTo>
                  <a:cubicBezTo>
                    <a:pt x="42" y="164"/>
                    <a:pt x="41" y="163"/>
                    <a:pt x="40" y="161"/>
                  </a:cubicBezTo>
                  <a:cubicBezTo>
                    <a:pt x="38" y="159"/>
                    <a:pt x="36" y="156"/>
                    <a:pt x="34" y="153"/>
                  </a:cubicBezTo>
                  <a:cubicBezTo>
                    <a:pt x="29" y="146"/>
                    <a:pt x="24" y="140"/>
                    <a:pt x="20" y="133"/>
                  </a:cubicBezTo>
                  <a:cubicBezTo>
                    <a:pt x="15" y="127"/>
                    <a:pt x="11" y="121"/>
                    <a:pt x="7" y="115"/>
                  </a:cubicBezTo>
                  <a:cubicBezTo>
                    <a:pt x="7" y="115"/>
                    <a:pt x="5" y="114"/>
                    <a:pt x="5" y="113"/>
                  </a:cubicBezTo>
                  <a:cubicBezTo>
                    <a:pt x="5" y="112"/>
                    <a:pt x="4" y="112"/>
                    <a:pt x="3" y="111"/>
                  </a:cubicBezTo>
                  <a:cubicBezTo>
                    <a:pt x="2" y="109"/>
                    <a:pt x="1" y="108"/>
                    <a:pt x="0" y="107"/>
                  </a:cubicBezTo>
                  <a:cubicBezTo>
                    <a:pt x="0" y="106"/>
                    <a:pt x="0" y="104"/>
                    <a:pt x="0" y="103"/>
                  </a:cubicBezTo>
                  <a:cubicBezTo>
                    <a:pt x="0" y="102"/>
                    <a:pt x="0" y="101"/>
                    <a:pt x="0" y="100"/>
                  </a:cubicBezTo>
                  <a:cubicBezTo>
                    <a:pt x="0" y="97"/>
                    <a:pt x="0" y="94"/>
                    <a:pt x="0" y="91"/>
                  </a:cubicBezTo>
                  <a:cubicBezTo>
                    <a:pt x="0" y="87"/>
                    <a:pt x="0" y="83"/>
                    <a:pt x="0" y="79"/>
                  </a:cubicBezTo>
                  <a:cubicBezTo>
                    <a:pt x="0" y="74"/>
                    <a:pt x="0" y="69"/>
                    <a:pt x="0" y="65"/>
                  </a:cubicBezTo>
                  <a:cubicBezTo>
                    <a:pt x="0" y="60"/>
                    <a:pt x="0" y="55"/>
                    <a:pt x="0" y="50"/>
                  </a:cubicBezTo>
                  <a:cubicBezTo>
                    <a:pt x="0" y="46"/>
                    <a:pt x="0" y="41"/>
                    <a:pt x="0" y="37"/>
                  </a:cubicBezTo>
                  <a:cubicBezTo>
                    <a:pt x="0" y="33"/>
                    <a:pt x="0" y="29"/>
                    <a:pt x="0" y="25"/>
                  </a:cubicBezTo>
                  <a:cubicBezTo>
                    <a:pt x="0" y="22"/>
                    <a:pt x="0" y="20"/>
                    <a:pt x="0" y="17"/>
                  </a:cubicBezTo>
                  <a:cubicBezTo>
                    <a:pt x="0" y="15"/>
                    <a:pt x="0" y="14"/>
                    <a:pt x="0" y="13"/>
                  </a:cubicBezTo>
                  <a:cubicBezTo>
                    <a:pt x="0" y="13"/>
                    <a:pt x="0" y="13"/>
                    <a:pt x="0" y="13"/>
                  </a:cubicBezTo>
                  <a:cubicBezTo>
                    <a:pt x="0" y="6"/>
                    <a:pt x="6" y="0"/>
                    <a:pt x="13" y="0"/>
                  </a:cubicBezTo>
                  <a:cubicBezTo>
                    <a:pt x="15" y="0"/>
                    <a:pt x="15" y="0"/>
                    <a:pt x="15" y="0"/>
                  </a:cubicBezTo>
                  <a:cubicBezTo>
                    <a:pt x="22" y="0"/>
                    <a:pt x="28" y="6"/>
                    <a:pt x="28" y="13"/>
                  </a:cubicBezTo>
                  <a:cubicBezTo>
                    <a:pt x="28" y="58"/>
                    <a:pt x="28" y="58"/>
                    <a:pt x="28" y="58"/>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p:nvSpPr>
          <p:spPr bwMode="auto">
            <a:xfrm>
              <a:off x="246" y="1109"/>
              <a:ext cx="201" cy="280"/>
            </a:xfrm>
            <a:custGeom>
              <a:avLst/>
              <a:gdLst>
                <a:gd name="T0" fmla="*/ 84 w 84"/>
                <a:gd name="T1" fmla="*/ 117 h 117"/>
                <a:gd name="T2" fmla="*/ 84 w 84"/>
                <a:gd name="T3" fmla="*/ 76 h 117"/>
                <a:gd name="T4" fmla="*/ 71 w 84"/>
                <a:gd name="T5" fmla="*/ 50 h 117"/>
                <a:gd name="T6" fmla="*/ 51 w 84"/>
                <a:gd name="T7" fmla="*/ 31 h 117"/>
                <a:gd name="T8" fmla="*/ 42 w 84"/>
                <a:gd name="T9" fmla="*/ 22 h 117"/>
                <a:gd name="T10" fmla="*/ 34 w 84"/>
                <a:gd name="T11" fmla="*/ 13 h 117"/>
                <a:gd name="T12" fmla="*/ 28 w 84"/>
                <a:gd name="T13" fmla="*/ 7 h 117"/>
                <a:gd name="T14" fmla="*/ 25 w 84"/>
                <a:gd name="T15" fmla="*/ 5 h 117"/>
                <a:gd name="T16" fmla="*/ 25 w 84"/>
                <a:gd name="T17" fmla="*/ 5 h 117"/>
                <a:gd name="T18" fmla="*/ 7 w 84"/>
                <a:gd name="T19" fmla="*/ 5 h 117"/>
                <a:gd name="T20" fmla="*/ 5 w 84"/>
                <a:gd name="T21" fmla="*/ 6 h 117"/>
                <a:gd name="T22" fmla="*/ 5 w 84"/>
                <a:gd name="T23" fmla="*/ 24 h 117"/>
                <a:gd name="T24" fmla="*/ 33 w 84"/>
                <a:gd name="T25" fmla="*/ 5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7">
                  <a:moveTo>
                    <a:pt x="84" y="117"/>
                  </a:moveTo>
                  <a:cubicBezTo>
                    <a:pt x="84" y="76"/>
                    <a:pt x="84" y="76"/>
                    <a:pt x="84" y="76"/>
                  </a:cubicBezTo>
                  <a:cubicBezTo>
                    <a:pt x="84" y="76"/>
                    <a:pt x="84" y="60"/>
                    <a:pt x="71" y="50"/>
                  </a:cubicBezTo>
                  <a:cubicBezTo>
                    <a:pt x="51" y="31"/>
                    <a:pt x="51" y="31"/>
                    <a:pt x="51" y="31"/>
                  </a:cubicBezTo>
                  <a:cubicBezTo>
                    <a:pt x="48" y="28"/>
                    <a:pt x="45" y="25"/>
                    <a:pt x="42" y="22"/>
                  </a:cubicBezTo>
                  <a:cubicBezTo>
                    <a:pt x="39" y="19"/>
                    <a:pt x="36" y="16"/>
                    <a:pt x="34" y="13"/>
                  </a:cubicBezTo>
                  <a:cubicBezTo>
                    <a:pt x="32" y="11"/>
                    <a:pt x="30" y="9"/>
                    <a:pt x="28" y="7"/>
                  </a:cubicBezTo>
                  <a:cubicBezTo>
                    <a:pt x="27" y="7"/>
                    <a:pt x="26" y="6"/>
                    <a:pt x="25" y="5"/>
                  </a:cubicBezTo>
                  <a:cubicBezTo>
                    <a:pt x="25" y="5"/>
                    <a:pt x="25" y="5"/>
                    <a:pt x="25" y="5"/>
                  </a:cubicBezTo>
                  <a:cubicBezTo>
                    <a:pt x="20" y="0"/>
                    <a:pt x="12" y="0"/>
                    <a:pt x="7" y="5"/>
                  </a:cubicBezTo>
                  <a:cubicBezTo>
                    <a:pt x="5" y="6"/>
                    <a:pt x="5" y="6"/>
                    <a:pt x="5" y="6"/>
                  </a:cubicBezTo>
                  <a:cubicBezTo>
                    <a:pt x="0" y="11"/>
                    <a:pt x="0" y="19"/>
                    <a:pt x="5" y="24"/>
                  </a:cubicBezTo>
                  <a:cubicBezTo>
                    <a:pt x="33" y="52"/>
                    <a:pt x="33" y="52"/>
                    <a:pt x="33" y="52"/>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p:nvSpPr>
          <p:spPr bwMode="auto">
            <a:xfrm>
              <a:off x="344" y="839"/>
              <a:ext cx="261" cy="284"/>
            </a:xfrm>
            <a:custGeom>
              <a:avLst/>
              <a:gdLst>
                <a:gd name="T0" fmla="*/ 0 w 261"/>
                <a:gd name="T1" fmla="*/ 210 h 284"/>
                <a:gd name="T2" fmla="*/ 0 w 261"/>
                <a:gd name="T3" fmla="*/ 62 h 284"/>
                <a:gd name="T4" fmla="*/ 127 w 261"/>
                <a:gd name="T5" fmla="*/ 0 h 284"/>
                <a:gd name="T6" fmla="*/ 261 w 261"/>
                <a:gd name="T7" fmla="*/ 64 h 284"/>
                <a:gd name="T8" fmla="*/ 261 w 261"/>
                <a:gd name="T9" fmla="*/ 210 h 284"/>
                <a:gd name="T10" fmla="*/ 132 w 261"/>
                <a:gd name="T11" fmla="*/ 284 h 284"/>
                <a:gd name="T12" fmla="*/ 0 w 261"/>
                <a:gd name="T13" fmla="*/ 210 h 284"/>
              </a:gdLst>
              <a:ahLst/>
              <a:cxnLst>
                <a:cxn ang="0">
                  <a:pos x="T0" y="T1"/>
                </a:cxn>
                <a:cxn ang="0">
                  <a:pos x="T2" y="T3"/>
                </a:cxn>
                <a:cxn ang="0">
                  <a:pos x="T4" y="T5"/>
                </a:cxn>
                <a:cxn ang="0">
                  <a:pos x="T6" y="T7"/>
                </a:cxn>
                <a:cxn ang="0">
                  <a:pos x="T8" y="T9"/>
                </a:cxn>
                <a:cxn ang="0">
                  <a:pos x="T10" y="T11"/>
                </a:cxn>
                <a:cxn ang="0">
                  <a:pos x="T12" y="T13"/>
                </a:cxn>
              </a:cxnLst>
              <a:rect l="0" t="0" r="r" b="b"/>
              <a:pathLst>
                <a:path w="261" h="284">
                  <a:moveTo>
                    <a:pt x="0" y="210"/>
                  </a:moveTo>
                  <a:lnTo>
                    <a:pt x="0" y="62"/>
                  </a:lnTo>
                  <a:lnTo>
                    <a:pt x="127" y="0"/>
                  </a:lnTo>
                  <a:lnTo>
                    <a:pt x="261" y="64"/>
                  </a:lnTo>
                  <a:lnTo>
                    <a:pt x="261" y="210"/>
                  </a:lnTo>
                  <a:lnTo>
                    <a:pt x="132" y="284"/>
                  </a:lnTo>
                  <a:lnTo>
                    <a:pt x="0" y="210"/>
                  </a:ln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11"/>
            <p:cNvSpPr>
              <a:spLocks noChangeShapeType="1"/>
            </p:cNvSpPr>
            <p:nvPr/>
          </p:nvSpPr>
          <p:spPr bwMode="auto">
            <a:xfrm flipV="1">
              <a:off x="476" y="903"/>
              <a:ext cx="129" cy="7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2"/>
            <p:cNvSpPr>
              <a:spLocks noChangeShapeType="1"/>
            </p:cNvSpPr>
            <p:nvPr/>
          </p:nvSpPr>
          <p:spPr bwMode="auto">
            <a:xfrm>
              <a:off x="344" y="901"/>
              <a:ext cx="132" cy="72"/>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13"/>
            <p:cNvSpPr>
              <a:spLocks noChangeShapeType="1"/>
            </p:cNvSpPr>
            <p:nvPr/>
          </p:nvSpPr>
          <p:spPr bwMode="auto">
            <a:xfrm>
              <a:off x="565" y="920"/>
              <a:ext cx="0"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p:nvSpPr>
          <p:spPr bwMode="auto">
            <a:xfrm>
              <a:off x="476" y="903"/>
              <a:ext cx="129" cy="220"/>
            </a:xfrm>
            <a:custGeom>
              <a:avLst/>
              <a:gdLst>
                <a:gd name="T0" fmla="*/ 0 w 129"/>
                <a:gd name="T1" fmla="*/ 220 h 220"/>
                <a:gd name="T2" fmla="*/ 0 w 129"/>
                <a:gd name="T3" fmla="*/ 72 h 220"/>
                <a:gd name="T4" fmla="*/ 129 w 129"/>
                <a:gd name="T5" fmla="*/ 0 h 220"/>
              </a:gdLst>
              <a:ahLst/>
              <a:cxnLst>
                <a:cxn ang="0">
                  <a:pos x="T0" y="T1"/>
                </a:cxn>
                <a:cxn ang="0">
                  <a:pos x="T2" y="T3"/>
                </a:cxn>
                <a:cxn ang="0">
                  <a:pos x="T4" y="T5"/>
                </a:cxn>
              </a:cxnLst>
              <a:rect l="0" t="0" r="r" b="b"/>
              <a:pathLst>
                <a:path w="129" h="220">
                  <a:moveTo>
                    <a:pt x="0" y="220"/>
                  </a:moveTo>
                  <a:lnTo>
                    <a:pt x="0" y="72"/>
                  </a:lnTo>
                  <a:lnTo>
                    <a:pt x="129" y="0"/>
                  </a:lnTo>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p:cNvSpPr>
              <a:spLocks noChangeShapeType="1"/>
            </p:cNvSpPr>
            <p:nvPr/>
          </p:nvSpPr>
          <p:spPr bwMode="auto">
            <a:xfrm>
              <a:off x="344" y="901"/>
              <a:ext cx="132" cy="74"/>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p:cNvGrpSpPr/>
          <p:nvPr/>
        </p:nvGrpSpPr>
        <p:grpSpPr>
          <a:xfrm>
            <a:off x="2076789" y="2284900"/>
            <a:ext cx="410015" cy="412419"/>
            <a:chOff x="8065984" y="4764747"/>
            <a:chExt cx="410015" cy="412419"/>
          </a:xfrm>
        </p:grpSpPr>
        <p:sp>
          <p:nvSpPr>
            <p:cNvPr id="24" name="Freeform 29"/>
            <p:cNvSpPr>
              <a:spLocks/>
            </p:cNvSpPr>
            <p:nvPr/>
          </p:nvSpPr>
          <p:spPr bwMode="auto">
            <a:xfrm>
              <a:off x="8119319" y="4820582"/>
              <a:ext cx="303344" cy="295844"/>
            </a:xfrm>
            <a:custGeom>
              <a:avLst/>
              <a:gdLst>
                <a:gd name="T0" fmla="*/ 138 w 152"/>
                <a:gd name="T1" fmla="*/ 148 h 148"/>
                <a:gd name="T2" fmla="*/ 14 w 152"/>
                <a:gd name="T3" fmla="*/ 148 h 148"/>
                <a:gd name="T4" fmla="*/ 0 w 152"/>
                <a:gd name="T5" fmla="*/ 134 h 148"/>
                <a:gd name="T6" fmla="*/ 0 w 152"/>
                <a:gd name="T7" fmla="*/ 14 h 148"/>
                <a:gd name="T8" fmla="*/ 14 w 152"/>
                <a:gd name="T9" fmla="*/ 0 h 148"/>
                <a:gd name="T10" fmla="*/ 138 w 152"/>
                <a:gd name="T11" fmla="*/ 0 h 148"/>
                <a:gd name="T12" fmla="*/ 152 w 152"/>
                <a:gd name="T13" fmla="*/ 14 h 148"/>
                <a:gd name="T14" fmla="*/ 152 w 152"/>
                <a:gd name="T15" fmla="*/ 134 h 148"/>
                <a:gd name="T16" fmla="*/ 138 w 152"/>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48">
                  <a:moveTo>
                    <a:pt x="138" y="148"/>
                  </a:moveTo>
                  <a:cubicBezTo>
                    <a:pt x="14" y="148"/>
                    <a:pt x="14" y="148"/>
                    <a:pt x="14" y="148"/>
                  </a:cubicBezTo>
                  <a:cubicBezTo>
                    <a:pt x="7" y="148"/>
                    <a:pt x="0" y="142"/>
                    <a:pt x="0" y="134"/>
                  </a:cubicBezTo>
                  <a:cubicBezTo>
                    <a:pt x="0" y="14"/>
                    <a:pt x="0" y="14"/>
                    <a:pt x="0" y="14"/>
                  </a:cubicBezTo>
                  <a:cubicBezTo>
                    <a:pt x="0" y="6"/>
                    <a:pt x="7" y="0"/>
                    <a:pt x="14" y="0"/>
                  </a:cubicBezTo>
                  <a:cubicBezTo>
                    <a:pt x="138" y="0"/>
                    <a:pt x="138" y="0"/>
                    <a:pt x="138" y="0"/>
                  </a:cubicBezTo>
                  <a:cubicBezTo>
                    <a:pt x="146" y="0"/>
                    <a:pt x="152" y="6"/>
                    <a:pt x="152" y="14"/>
                  </a:cubicBezTo>
                  <a:cubicBezTo>
                    <a:pt x="152" y="134"/>
                    <a:pt x="152" y="134"/>
                    <a:pt x="152" y="134"/>
                  </a:cubicBezTo>
                  <a:cubicBezTo>
                    <a:pt x="152" y="142"/>
                    <a:pt x="146" y="148"/>
                    <a:pt x="138" y="148"/>
                  </a:cubicBez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30"/>
            <p:cNvSpPr>
              <a:spLocks noChangeShapeType="1"/>
            </p:cNvSpPr>
            <p:nvPr/>
          </p:nvSpPr>
          <p:spPr bwMode="auto">
            <a:xfrm>
              <a:off x="8354328"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31"/>
            <p:cNvSpPr>
              <a:spLocks noChangeShapeType="1"/>
            </p:cNvSpPr>
            <p:nvPr/>
          </p:nvSpPr>
          <p:spPr bwMode="auto">
            <a:xfrm>
              <a:off x="8312660"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32"/>
            <p:cNvSpPr>
              <a:spLocks noChangeShapeType="1"/>
            </p:cNvSpPr>
            <p:nvPr/>
          </p:nvSpPr>
          <p:spPr bwMode="auto">
            <a:xfrm>
              <a:off x="8270992"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33"/>
            <p:cNvSpPr>
              <a:spLocks noChangeShapeType="1"/>
            </p:cNvSpPr>
            <p:nvPr/>
          </p:nvSpPr>
          <p:spPr bwMode="auto">
            <a:xfrm>
              <a:off x="8229323"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34"/>
            <p:cNvSpPr>
              <a:spLocks noChangeShapeType="1"/>
            </p:cNvSpPr>
            <p:nvPr/>
          </p:nvSpPr>
          <p:spPr bwMode="auto">
            <a:xfrm>
              <a:off x="8187655"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35"/>
            <p:cNvSpPr>
              <a:spLocks noChangeShapeType="1"/>
            </p:cNvSpPr>
            <p:nvPr/>
          </p:nvSpPr>
          <p:spPr bwMode="auto">
            <a:xfrm flipH="1">
              <a:off x="842266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36"/>
            <p:cNvSpPr>
              <a:spLocks noChangeShapeType="1"/>
            </p:cNvSpPr>
            <p:nvPr/>
          </p:nvSpPr>
          <p:spPr bwMode="auto">
            <a:xfrm flipH="1">
              <a:off x="842266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37"/>
            <p:cNvSpPr>
              <a:spLocks noChangeShapeType="1"/>
            </p:cNvSpPr>
            <p:nvPr/>
          </p:nvSpPr>
          <p:spPr bwMode="auto">
            <a:xfrm flipH="1">
              <a:off x="842266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38"/>
            <p:cNvSpPr>
              <a:spLocks noChangeShapeType="1"/>
            </p:cNvSpPr>
            <p:nvPr/>
          </p:nvSpPr>
          <p:spPr bwMode="auto">
            <a:xfrm flipH="1">
              <a:off x="842266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Line 39"/>
            <p:cNvSpPr>
              <a:spLocks noChangeShapeType="1"/>
            </p:cNvSpPr>
            <p:nvPr/>
          </p:nvSpPr>
          <p:spPr bwMode="auto">
            <a:xfrm flipH="1">
              <a:off x="842266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40"/>
            <p:cNvSpPr>
              <a:spLocks noChangeShapeType="1"/>
            </p:cNvSpPr>
            <p:nvPr/>
          </p:nvSpPr>
          <p:spPr bwMode="auto">
            <a:xfrm flipH="1">
              <a:off x="806598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41"/>
            <p:cNvSpPr>
              <a:spLocks noChangeShapeType="1"/>
            </p:cNvSpPr>
            <p:nvPr/>
          </p:nvSpPr>
          <p:spPr bwMode="auto">
            <a:xfrm flipH="1">
              <a:off x="806598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Line 42"/>
            <p:cNvSpPr>
              <a:spLocks noChangeShapeType="1"/>
            </p:cNvSpPr>
            <p:nvPr/>
          </p:nvSpPr>
          <p:spPr bwMode="auto">
            <a:xfrm flipH="1">
              <a:off x="806598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43"/>
            <p:cNvSpPr>
              <a:spLocks noChangeShapeType="1"/>
            </p:cNvSpPr>
            <p:nvPr/>
          </p:nvSpPr>
          <p:spPr bwMode="auto">
            <a:xfrm flipH="1">
              <a:off x="806598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44"/>
            <p:cNvSpPr>
              <a:spLocks noChangeShapeType="1"/>
            </p:cNvSpPr>
            <p:nvPr/>
          </p:nvSpPr>
          <p:spPr bwMode="auto">
            <a:xfrm flipH="1">
              <a:off x="806598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45"/>
            <p:cNvSpPr>
              <a:spLocks noChangeShapeType="1"/>
            </p:cNvSpPr>
            <p:nvPr/>
          </p:nvSpPr>
          <p:spPr bwMode="auto">
            <a:xfrm flipV="1">
              <a:off x="8187655"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46"/>
            <p:cNvSpPr>
              <a:spLocks noChangeShapeType="1"/>
            </p:cNvSpPr>
            <p:nvPr/>
          </p:nvSpPr>
          <p:spPr bwMode="auto">
            <a:xfrm flipV="1">
              <a:off x="8229323"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47"/>
            <p:cNvSpPr>
              <a:spLocks noChangeShapeType="1"/>
            </p:cNvSpPr>
            <p:nvPr/>
          </p:nvSpPr>
          <p:spPr bwMode="auto">
            <a:xfrm flipV="1">
              <a:off x="8270992"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48"/>
            <p:cNvSpPr>
              <a:spLocks noChangeShapeType="1"/>
            </p:cNvSpPr>
            <p:nvPr/>
          </p:nvSpPr>
          <p:spPr bwMode="auto">
            <a:xfrm flipV="1">
              <a:off x="8312660"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49"/>
            <p:cNvSpPr>
              <a:spLocks noChangeShapeType="1"/>
            </p:cNvSpPr>
            <p:nvPr/>
          </p:nvSpPr>
          <p:spPr bwMode="auto">
            <a:xfrm flipV="1">
              <a:off x="8354328"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50"/>
            <p:cNvSpPr>
              <a:spLocks noChangeArrowheads="1"/>
            </p:cNvSpPr>
            <p:nvPr/>
          </p:nvSpPr>
          <p:spPr bwMode="auto">
            <a:xfrm>
              <a:off x="8185155" y="4880584"/>
              <a:ext cx="173340" cy="174173"/>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a:xfrm>
            <a:off x="2081781" y="1604409"/>
            <a:ext cx="410015" cy="412419"/>
            <a:chOff x="8065984" y="4764747"/>
            <a:chExt cx="410015" cy="412419"/>
          </a:xfrm>
        </p:grpSpPr>
        <p:sp>
          <p:nvSpPr>
            <p:cNvPr id="47" name="Freeform 29"/>
            <p:cNvSpPr>
              <a:spLocks/>
            </p:cNvSpPr>
            <p:nvPr/>
          </p:nvSpPr>
          <p:spPr bwMode="auto">
            <a:xfrm>
              <a:off x="8119319" y="4820582"/>
              <a:ext cx="303344" cy="295844"/>
            </a:xfrm>
            <a:custGeom>
              <a:avLst/>
              <a:gdLst>
                <a:gd name="T0" fmla="*/ 138 w 152"/>
                <a:gd name="T1" fmla="*/ 148 h 148"/>
                <a:gd name="T2" fmla="*/ 14 w 152"/>
                <a:gd name="T3" fmla="*/ 148 h 148"/>
                <a:gd name="T4" fmla="*/ 0 w 152"/>
                <a:gd name="T5" fmla="*/ 134 h 148"/>
                <a:gd name="T6" fmla="*/ 0 w 152"/>
                <a:gd name="T7" fmla="*/ 14 h 148"/>
                <a:gd name="T8" fmla="*/ 14 w 152"/>
                <a:gd name="T9" fmla="*/ 0 h 148"/>
                <a:gd name="T10" fmla="*/ 138 w 152"/>
                <a:gd name="T11" fmla="*/ 0 h 148"/>
                <a:gd name="T12" fmla="*/ 152 w 152"/>
                <a:gd name="T13" fmla="*/ 14 h 148"/>
                <a:gd name="T14" fmla="*/ 152 w 152"/>
                <a:gd name="T15" fmla="*/ 134 h 148"/>
                <a:gd name="T16" fmla="*/ 138 w 152"/>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48">
                  <a:moveTo>
                    <a:pt x="138" y="148"/>
                  </a:moveTo>
                  <a:cubicBezTo>
                    <a:pt x="14" y="148"/>
                    <a:pt x="14" y="148"/>
                    <a:pt x="14" y="148"/>
                  </a:cubicBezTo>
                  <a:cubicBezTo>
                    <a:pt x="7" y="148"/>
                    <a:pt x="0" y="142"/>
                    <a:pt x="0" y="134"/>
                  </a:cubicBezTo>
                  <a:cubicBezTo>
                    <a:pt x="0" y="14"/>
                    <a:pt x="0" y="14"/>
                    <a:pt x="0" y="14"/>
                  </a:cubicBezTo>
                  <a:cubicBezTo>
                    <a:pt x="0" y="6"/>
                    <a:pt x="7" y="0"/>
                    <a:pt x="14" y="0"/>
                  </a:cubicBezTo>
                  <a:cubicBezTo>
                    <a:pt x="138" y="0"/>
                    <a:pt x="138" y="0"/>
                    <a:pt x="138" y="0"/>
                  </a:cubicBezTo>
                  <a:cubicBezTo>
                    <a:pt x="146" y="0"/>
                    <a:pt x="152" y="6"/>
                    <a:pt x="152" y="14"/>
                  </a:cubicBezTo>
                  <a:cubicBezTo>
                    <a:pt x="152" y="134"/>
                    <a:pt x="152" y="134"/>
                    <a:pt x="152" y="134"/>
                  </a:cubicBezTo>
                  <a:cubicBezTo>
                    <a:pt x="152" y="142"/>
                    <a:pt x="146" y="148"/>
                    <a:pt x="138" y="148"/>
                  </a:cubicBez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30"/>
            <p:cNvSpPr>
              <a:spLocks noChangeShapeType="1"/>
            </p:cNvSpPr>
            <p:nvPr/>
          </p:nvSpPr>
          <p:spPr bwMode="auto">
            <a:xfrm>
              <a:off x="8354328"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31"/>
            <p:cNvSpPr>
              <a:spLocks noChangeShapeType="1"/>
            </p:cNvSpPr>
            <p:nvPr/>
          </p:nvSpPr>
          <p:spPr bwMode="auto">
            <a:xfrm>
              <a:off x="8312660"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32"/>
            <p:cNvSpPr>
              <a:spLocks noChangeShapeType="1"/>
            </p:cNvSpPr>
            <p:nvPr/>
          </p:nvSpPr>
          <p:spPr bwMode="auto">
            <a:xfrm>
              <a:off x="8270992"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33"/>
            <p:cNvSpPr>
              <a:spLocks noChangeShapeType="1"/>
            </p:cNvSpPr>
            <p:nvPr/>
          </p:nvSpPr>
          <p:spPr bwMode="auto">
            <a:xfrm>
              <a:off x="8229323"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34"/>
            <p:cNvSpPr>
              <a:spLocks noChangeShapeType="1"/>
            </p:cNvSpPr>
            <p:nvPr/>
          </p:nvSpPr>
          <p:spPr bwMode="auto">
            <a:xfrm>
              <a:off x="8187655"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35"/>
            <p:cNvSpPr>
              <a:spLocks noChangeShapeType="1"/>
            </p:cNvSpPr>
            <p:nvPr/>
          </p:nvSpPr>
          <p:spPr bwMode="auto">
            <a:xfrm flipH="1">
              <a:off x="842266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36"/>
            <p:cNvSpPr>
              <a:spLocks noChangeShapeType="1"/>
            </p:cNvSpPr>
            <p:nvPr/>
          </p:nvSpPr>
          <p:spPr bwMode="auto">
            <a:xfrm flipH="1">
              <a:off x="842266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37"/>
            <p:cNvSpPr>
              <a:spLocks noChangeShapeType="1"/>
            </p:cNvSpPr>
            <p:nvPr/>
          </p:nvSpPr>
          <p:spPr bwMode="auto">
            <a:xfrm flipH="1">
              <a:off x="842266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38"/>
            <p:cNvSpPr>
              <a:spLocks noChangeShapeType="1"/>
            </p:cNvSpPr>
            <p:nvPr/>
          </p:nvSpPr>
          <p:spPr bwMode="auto">
            <a:xfrm flipH="1">
              <a:off x="842266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39"/>
            <p:cNvSpPr>
              <a:spLocks noChangeShapeType="1"/>
            </p:cNvSpPr>
            <p:nvPr/>
          </p:nvSpPr>
          <p:spPr bwMode="auto">
            <a:xfrm flipH="1">
              <a:off x="842266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40"/>
            <p:cNvSpPr>
              <a:spLocks noChangeShapeType="1"/>
            </p:cNvSpPr>
            <p:nvPr/>
          </p:nvSpPr>
          <p:spPr bwMode="auto">
            <a:xfrm flipH="1">
              <a:off x="806598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41"/>
            <p:cNvSpPr>
              <a:spLocks noChangeShapeType="1"/>
            </p:cNvSpPr>
            <p:nvPr/>
          </p:nvSpPr>
          <p:spPr bwMode="auto">
            <a:xfrm flipH="1">
              <a:off x="806598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42"/>
            <p:cNvSpPr>
              <a:spLocks noChangeShapeType="1"/>
            </p:cNvSpPr>
            <p:nvPr/>
          </p:nvSpPr>
          <p:spPr bwMode="auto">
            <a:xfrm flipH="1">
              <a:off x="806598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43"/>
            <p:cNvSpPr>
              <a:spLocks noChangeShapeType="1"/>
            </p:cNvSpPr>
            <p:nvPr/>
          </p:nvSpPr>
          <p:spPr bwMode="auto">
            <a:xfrm flipH="1">
              <a:off x="806598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Line 44"/>
            <p:cNvSpPr>
              <a:spLocks noChangeShapeType="1"/>
            </p:cNvSpPr>
            <p:nvPr/>
          </p:nvSpPr>
          <p:spPr bwMode="auto">
            <a:xfrm flipH="1">
              <a:off x="806598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45"/>
            <p:cNvSpPr>
              <a:spLocks noChangeShapeType="1"/>
            </p:cNvSpPr>
            <p:nvPr/>
          </p:nvSpPr>
          <p:spPr bwMode="auto">
            <a:xfrm flipV="1">
              <a:off x="8187655"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Line 46"/>
            <p:cNvSpPr>
              <a:spLocks noChangeShapeType="1"/>
            </p:cNvSpPr>
            <p:nvPr/>
          </p:nvSpPr>
          <p:spPr bwMode="auto">
            <a:xfrm flipV="1">
              <a:off x="8229323"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47"/>
            <p:cNvSpPr>
              <a:spLocks noChangeShapeType="1"/>
            </p:cNvSpPr>
            <p:nvPr/>
          </p:nvSpPr>
          <p:spPr bwMode="auto">
            <a:xfrm flipV="1">
              <a:off x="8270992"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48"/>
            <p:cNvSpPr>
              <a:spLocks noChangeShapeType="1"/>
            </p:cNvSpPr>
            <p:nvPr/>
          </p:nvSpPr>
          <p:spPr bwMode="auto">
            <a:xfrm flipV="1">
              <a:off x="8312660"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49"/>
            <p:cNvSpPr>
              <a:spLocks noChangeShapeType="1"/>
            </p:cNvSpPr>
            <p:nvPr/>
          </p:nvSpPr>
          <p:spPr bwMode="auto">
            <a:xfrm flipV="1">
              <a:off x="8354328"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50"/>
            <p:cNvSpPr>
              <a:spLocks noChangeArrowheads="1"/>
            </p:cNvSpPr>
            <p:nvPr/>
          </p:nvSpPr>
          <p:spPr bwMode="auto">
            <a:xfrm>
              <a:off x="8185155" y="4880584"/>
              <a:ext cx="173340" cy="174173"/>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9" name="Group 68"/>
          <p:cNvGrpSpPr/>
          <p:nvPr/>
        </p:nvGrpSpPr>
        <p:grpSpPr>
          <a:xfrm>
            <a:off x="2629742" y="4219726"/>
            <a:ext cx="487518" cy="456683"/>
            <a:chOff x="1073493" y="7279302"/>
            <a:chExt cx="487518" cy="456683"/>
          </a:xfrm>
        </p:grpSpPr>
        <p:sp>
          <p:nvSpPr>
            <p:cNvPr id="70" name="Freeform 29"/>
            <p:cNvSpPr>
              <a:spLocks/>
            </p:cNvSpPr>
            <p:nvPr/>
          </p:nvSpPr>
          <p:spPr bwMode="auto">
            <a:xfrm>
              <a:off x="1073493" y="7279302"/>
              <a:ext cx="487518" cy="456683"/>
            </a:xfrm>
            <a:custGeom>
              <a:avLst/>
              <a:gdLst>
                <a:gd name="T0" fmla="*/ 188 w 244"/>
                <a:gd name="T1" fmla="*/ 229 h 229"/>
                <a:gd name="T2" fmla="*/ 184 w 244"/>
                <a:gd name="T3" fmla="*/ 182 h 229"/>
                <a:gd name="T4" fmla="*/ 202 w 244"/>
                <a:gd name="T5" fmla="*/ 139 h 229"/>
                <a:gd name="T6" fmla="*/ 202 w 244"/>
                <a:gd name="T7" fmla="*/ 139 h 229"/>
                <a:gd name="T8" fmla="*/ 181 w 244"/>
                <a:gd name="T9" fmla="*/ 20 h 229"/>
                <a:gd name="T10" fmla="*/ 181 w 244"/>
                <a:gd name="T11" fmla="*/ 20 h 229"/>
                <a:gd name="T12" fmla="*/ 116 w 244"/>
                <a:gd name="T13" fmla="*/ 0 h 229"/>
                <a:gd name="T14" fmla="*/ 52 w 244"/>
                <a:gd name="T15" fmla="*/ 19 h 229"/>
                <a:gd name="T16" fmla="*/ 27 w 244"/>
                <a:gd name="T17" fmla="*/ 86 h 229"/>
                <a:gd name="T18" fmla="*/ 26 w 244"/>
                <a:gd name="T19" fmla="*/ 102 h 229"/>
                <a:gd name="T20" fmla="*/ 3 w 244"/>
                <a:gd name="T21" fmla="*/ 129 h 229"/>
                <a:gd name="T22" fmla="*/ 2 w 244"/>
                <a:gd name="T23" fmla="*/ 131 h 229"/>
                <a:gd name="T24" fmla="*/ 3 w 244"/>
                <a:gd name="T25" fmla="*/ 143 h 229"/>
                <a:gd name="T26" fmla="*/ 14 w 244"/>
                <a:gd name="T27" fmla="*/ 148 h 229"/>
                <a:gd name="T28" fmla="*/ 24 w 244"/>
                <a:gd name="T29" fmla="*/ 151 h 229"/>
                <a:gd name="T30" fmla="*/ 28 w 244"/>
                <a:gd name="T31" fmla="*/ 166 h 229"/>
                <a:gd name="T32" fmla="*/ 27 w 244"/>
                <a:gd name="T33" fmla="*/ 184 h 229"/>
                <a:gd name="T34" fmla="*/ 33 w 244"/>
                <a:gd name="T35" fmla="*/ 210 h 229"/>
                <a:gd name="T36" fmla="*/ 34 w 244"/>
                <a:gd name="T37" fmla="*/ 211 h 229"/>
                <a:gd name="T38" fmla="*/ 34 w 244"/>
                <a:gd name="T39" fmla="*/ 211 h 229"/>
                <a:gd name="T40" fmla="*/ 51 w 244"/>
                <a:gd name="T41" fmla="*/ 214 h 229"/>
                <a:gd name="T42" fmla="*/ 82 w 244"/>
                <a:gd name="T43" fmla="*/ 210 h 229"/>
                <a:gd name="T44" fmla="*/ 86 w 244"/>
                <a:gd name="T45"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 h="229">
                  <a:moveTo>
                    <a:pt x="188" y="229"/>
                  </a:moveTo>
                  <a:cubicBezTo>
                    <a:pt x="186" y="219"/>
                    <a:pt x="183" y="199"/>
                    <a:pt x="184" y="182"/>
                  </a:cubicBezTo>
                  <a:cubicBezTo>
                    <a:pt x="185" y="178"/>
                    <a:pt x="191" y="155"/>
                    <a:pt x="202" y="139"/>
                  </a:cubicBezTo>
                  <a:cubicBezTo>
                    <a:pt x="202" y="139"/>
                    <a:pt x="202" y="139"/>
                    <a:pt x="202" y="139"/>
                  </a:cubicBezTo>
                  <a:cubicBezTo>
                    <a:pt x="202" y="138"/>
                    <a:pt x="244" y="66"/>
                    <a:pt x="181" y="20"/>
                  </a:cubicBezTo>
                  <a:cubicBezTo>
                    <a:pt x="181" y="20"/>
                    <a:pt x="181" y="20"/>
                    <a:pt x="181" y="20"/>
                  </a:cubicBezTo>
                  <a:cubicBezTo>
                    <a:pt x="179" y="19"/>
                    <a:pt x="154" y="0"/>
                    <a:pt x="116" y="0"/>
                  </a:cubicBezTo>
                  <a:cubicBezTo>
                    <a:pt x="93" y="0"/>
                    <a:pt x="72" y="7"/>
                    <a:pt x="52" y="19"/>
                  </a:cubicBezTo>
                  <a:cubicBezTo>
                    <a:pt x="50" y="19"/>
                    <a:pt x="17" y="37"/>
                    <a:pt x="27" y="86"/>
                  </a:cubicBezTo>
                  <a:cubicBezTo>
                    <a:pt x="28" y="93"/>
                    <a:pt x="27" y="100"/>
                    <a:pt x="26" y="102"/>
                  </a:cubicBezTo>
                  <a:cubicBezTo>
                    <a:pt x="3" y="129"/>
                    <a:pt x="3" y="129"/>
                    <a:pt x="3" y="129"/>
                  </a:cubicBezTo>
                  <a:cubicBezTo>
                    <a:pt x="3" y="130"/>
                    <a:pt x="3" y="130"/>
                    <a:pt x="2" y="131"/>
                  </a:cubicBezTo>
                  <a:cubicBezTo>
                    <a:pt x="2" y="132"/>
                    <a:pt x="0" y="137"/>
                    <a:pt x="3" y="143"/>
                  </a:cubicBezTo>
                  <a:cubicBezTo>
                    <a:pt x="5" y="145"/>
                    <a:pt x="7" y="148"/>
                    <a:pt x="14" y="148"/>
                  </a:cubicBezTo>
                  <a:cubicBezTo>
                    <a:pt x="24" y="151"/>
                    <a:pt x="24" y="151"/>
                    <a:pt x="24" y="151"/>
                  </a:cubicBezTo>
                  <a:cubicBezTo>
                    <a:pt x="26" y="155"/>
                    <a:pt x="28" y="161"/>
                    <a:pt x="28" y="166"/>
                  </a:cubicBezTo>
                  <a:cubicBezTo>
                    <a:pt x="29" y="173"/>
                    <a:pt x="27" y="182"/>
                    <a:pt x="27" y="184"/>
                  </a:cubicBezTo>
                  <a:cubicBezTo>
                    <a:pt x="25" y="191"/>
                    <a:pt x="24" y="203"/>
                    <a:pt x="33" y="210"/>
                  </a:cubicBezTo>
                  <a:cubicBezTo>
                    <a:pt x="33" y="210"/>
                    <a:pt x="34" y="210"/>
                    <a:pt x="34" y="211"/>
                  </a:cubicBezTo>
                  <a:cubicBezTo>
                    <a:pt x="34" y="211"/>
                    <a:pt x="34" y="211"/>
                    <a:pt x="34" y="211"/>
                  </a:cubicBezTo>
                  <a:cubicBezTo>
                    <a:pt x="36" y="212"/>
                    <a:pt x="40" y="214"/>
                    <a:pt x="51" y="214"/>
                  </a:cubicBezTo>
                  <a:cubicBezTo>
                    <a:pt x="58" y="214"/>
                    <a:pt x="69" y="213"/>
                    <a:pt x="82" y="210"/>
                  </a:cubicBezTo>
                  <a:cubicBezTo>
                    <a:pt x="83" y="213"/>
                    <a:pt x="84" y="219"/>
                    <a:pt x="86" y="22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0"/>
            <p:cNvSpPr>
              <a:spLocks/>
            </p:cNvSpPr>
            <p:nvPr/>
          </p:nvSpPr>
          <p:spPr bwMode="auto">
            <a:xfrm>
              <a:off x="1247666" y="7385139"/>
              <a:ext cx="125838" cy="137505"/>
            </a:xfrm>
            <a:custGeom>
              <a:avLst/>
              <a:gdLst>
                <a:gd name="T0" fmla="*/ 31 w 63"/>
                <a:gd name="T1" fmla="*/ 0 h 69"/>
                <a:gd name="T2" fmla="*/ 0 w 63"/>
                <a:gd name="T3" fmla="*/ 31 h 69"/>
                <a:gd name="T4" fmla="*/ 6 w 63"/>
                <a:gd name="T5" fmla="*/ 49 h 69"/>
                <a:gd name="T6" fmla="*/ 18 w 63"/>
                <a:gd name="T7" fmla="*/ 69 h 69"/>
                <a:gd name="T8" fmla="*/ 31 w 63"/>
                <a:gd name="T9" fmla="*/ 69 h 69"/>
                <a:gd name="T10" fmla="*/ 44 w 63"/>
                <a:gd name="T11" fmla="*/ 69 h 69"/>
                <a:gd name="T12" fmla="*/ 57 w 63"/>
                <a:gd name="T13" fmla="*/ 49 h 69"/>
                <a:gd name="T14" fmla="*/ 63 w 63"/>
                <a:gd name="T15" fmla="*/ 31 h 69"/>
                <a:gd name="T16" fmla="*/ 31 w 6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9">
                  <a:moveTo>
                    <a:pt x="31" y="0"/>
                  </a:moveTo>
                  <a:cubicBezTo>
                    <a:pt x="14" y="0"/>
                    <a:pt x="0" y="14"/>
                    <a:pt x="0" y="31"/>
                  </a:cubicBezTo>
                  <a:cubicBezTo>
                    <a:pt x="0" y="39"/>
                    <a:pt x="2" y="45"/>
                    <a:pt x="6" y="49"/>
                  </a:cubicBezTo>
                  <a:cubicBezTo>
                    <a:pt x="11" y="56"/>
                    <a:pt x="17" y="58"/>
                    <a:pt x="18" y="69"/>
                  </a:cubicBezTo>
                  <a:cubicBezTo>
                    <a:pt x="31" y="69"/>
                    <a:pt x="31" y="69"/>
                    <a:pt x="31" y="69"/>
                  </a:cubicBezTo>
                  <a:cubicBezTo>
                    <a:pt x="44" y="69"/>
                    <a:pt x="44" y="69"/>
                    <a:pt x="44" y="69"/>
                  </a:cubicBezTo>
                  <a:cubicBezTo>
                    <a:pt x="45" y="58"/>
                    <a:pt x="51" y="56"/>
                    <a:pt x="57" y="49"/>
                  </a:cubicBezTo>
                  <a:cubicBezTo>
                    <a:pt x="61" y="45"/>
                    <a:pt x="63" y="39"/>
                    <a:pt x="63" y="31"/>
                  </a:cubicBezTo>
                  <a:cubicBezTo>
                    <a:pt x="63" y="14"/>
                    <a:pt x="49" y="0"/>
                    <a:pt x="31" y="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31"/>
            <p:cNvSpPr>
              <a:spLocks noChangeShapeType="1"/>
            </p:cNvSpPr>
            <p:nvPr/>
          </p:nvSpPr>
          <p:spPr bwMode="auto">
            <a:xfrm>
              <a:off x="1307668" y="7470976"/>
              <a:ext cx="0" cy="49168"/>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32"/>
            <p:cNvSpPr>
              <a:spLocks noChangeShapeType="1"/>
            </p:cNvSpPr>
            <p:nvPr/>
          </p:nvSpPr>
          <p:spPr bwMode="auto">
            <a:xfrm>
              <a:off x="1289334" y="7452642"/>
              <a:ext cx="18334" cy="158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Line 33"/>
            <p:cNvSpPr>
              <a:spLocks noChangeShapeType="1"/>
            </p:cNvSpPr>
            <p:nvPr/>
          </p:nvSpPr>
          <p:spPr bwMode="auto">
            <a:xfrm flipH="1">
              <a:off x="1309335" y="7452642"/>
              <a:ext cx="15834" cy="158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34"/>
            <p:cNvSpPr>
              <a:spLocks noChangeShapeType="1"/>
            </p:cNvSpPr>
            <p:nvPr/>
          </p:nvSpPr>
          <p:spPr bwMode="auto">
            <a:xfrm>
              <a:off x="1219332" y="7379306"/>
              <a:ext cx="14167" cy="133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35"/>
            <p:cNvSpPr>
              <a:spLocks noChangeShapeType="1"/>
            </p:cNvSpPr>
            <p:nvPr/>
          </p:nvSpPr>
          <p:spPr bwMode="auto">
            <a:xfrm flipH="1">
              <a:off x="1386838" y="7379306"/>
              <a:ext cx="12500" cy="133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36"/>
            <p:cNvSpPr>
              <a:spLocks noChangeShapeType="1"/>
            </p:cNvSpPr>
            <p:nvPr/>
          </p:nvSpPr>
          <p:spPr bwMode="auto">
            <a:xfrm>
              <a:off x="1307668" y="7329304"/>
              <a:ext cx="0" cy="1750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37"/>
            <p:cNvSpPr>
              <a:spLocks noChangeShapeType="1"/>
            </p:cNvSpPr>
            <p:nvPr/>
          </p:nvSpPr>
          <p:spPr bwMode="auto">
            <a:xfrm flipH="1">
              <a:off x="1133495" y="7618481"/>
              <a:ext cx="55835" cy="1667"/>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p:cNvGrpSpPr/>
          <p:nvPr/>
        </p:nvGrpSpPr>
        <p:grpSpPr>
          <a:xfrm>
            <a:off x="2076789" y="4263990"/>
            <a:ext cx="410015" cy="412419"/>
            <a:chOff x="8065984" y="4764747"/>
            <a:chExt cx="410015" cy="412419"/>
          </a:xfrm>
        </p:grpSpPr>
        <p:sp>
          <p:nvSpPr>
            <p:cNvPr id="80" name="Freeform 29"/>
            <p:cNvSpPr>
              <a:spLocks/>
            </p:cNvSpPr>
            <p:nvPr/>
          </p:nvSpPr>
          <p:spPr bwMode="auto">
            <a:xfrm>
              <a:off x="8119319" y="4820582"/>
              <a:ext cx="303344" cy="295844"/>
            </a:xfrm>
            <a:custGeom>
              <a:avLst/>
              <a:gdLst>
                <a:gd name="T0" fmla="*/ 138 w 152"/>
                <a:gd name="T1" fmla="*/ 148 h 148"/>
                <a:gd name="T2" fmla="*/ 14 w 152"/>
                <a:gd name="T3" fmla="*/ 148 h 148"/>
                <a:gd name="T4" fmla="*/ 0 w 152"/>
                <a:gd name="T5" fmla="*/ 134 h 148"/>
                <a:gd name="T6" fmla="*/ 0 w 152"/>
                <a:gd name="T7" fmla="*/ 14 h 148"/>
                <a:gd name="T8" fmla="*/ 14 w 152"/>
                <a:gd name="T9" fmla="*/ 0 h 148"/>
                <a:gd name="T10" fmla="*/ 138 w 152"/>
                <a:gd name="T11" fmla="*/ 0 h 148"/>
                <a:gd name="T12" fmla="*/ 152 w 152"/>
                <a:gd name="T13" fmla="*/ 14 h 148"/>
                <a:gd name="T14" fmla="*/ 152 w 152"/>
                <a:gd name="T15" fmla="*/ 134 h 148"/>
                <a:gd name="T16" fmla="*/ 138 w 152"/>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48">
                  <a:moveTo>
                    <a:pt x="138" y="148"/>
                  </a:moveTo>
                  <a:cubicBezTo>
                    <a:pt x="14" y="148"/>
                    <a:pt x="14" y="148"/>
                    <a:pt x="14" y="148"/>
                  </a:cubicBezTo>
                  <a:cubicBezTo>
                    <a:pt x="7" y="148"/>
                    <a:pt x="0" y="142"/>
                    <a:pt x="0" y="134"/>
                  </a:cubicBezTo>
                  <a:cubicBezTo>
                    <a:pt x="0" y="14"/>
                    <a:pt x="0" y="14"/>
                    <a:pt x="0" y="14"/>
                  </a:cubicBezTo>
                  <a:cubicBezTo>
                    <a:pt x="0" y="6"/>
                    <a:pt x="7" y="0"/>
                    <a:pt x="14" y="0"/>
                  </a:cubicBezTo>
                  <a:cubicBezTo>
                    <a:pt x="138" y="0"/>
                    <a:pt x="138" y="0"/>
                    <a:pt x="138" y="0"/>
                  </a:cubicBezTo>
                  <a:cubicBezTo>
                    <a:pt x="146" y="0"/>
                    <a:pt x="152" y="6"/>
                    <a:pt x="152" y="14"/>
                  </a:cubicBezTo>
                  <a:cubicBezTo>
                    <a:pt x="152" y="134"/>
                    <a:pt x="152" y="134"/>
                    <a:pt x="152" y="134"/>
                  </a:cubicBezTo>
                  <a:cubicBezTo>
                    <a:pt x="152" y="142"/>
                    <a:pt x="146" y="148"/>
                    <a:pt x="138" y="148"/>
                  </a:cubicBez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30"/>
            <p:cNvSpPr>
              <a:spLocks noChangeShapeType="1"/>
            </p:cNvSpPr>
            <p:nvPr/>
          </p:nvSpPr>
          <p:spPr bwMode="auto">
            <a:xfrm>
              <a:off x="8354328"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31"/>
            <p:cNvSpPr>
              <a:spLocks noChangeShapeType="1"/>
            </p:cNvSpPr>
            <p:nvPr/>
          </p:nvSpPr>
          <p:spPr bwMode="auto">
            <a:xfrm>
              <a:off x="8312660"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32"/>
            <p:cNvSpPr>
              <a:spLocks noChangeShapeType="1"/>
            </p:cNvSpPr>
            <p:nvPr/>
          </p:nvSpPr>
          <p:spPr bwMode="auto">
            <a:xfrm>
              <a:off x="8270992"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33"/>
            <p:cNvSpPr>
              <a:spLocks noChangeShapeType="1"/>
            </p:cNvSpPr>
            <p:nvPr/>
          </p:nvSpPr>
          <p:spPr bwMode="auto">
            <a:xfrm>
              <a:off x="8229323"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34"/>
            <p:cNvSpPr>
              <a:spLocks noChangeShapeType="1"/>
            </p:cNvSpPr>
            <p:nvPr/>
          </p:nvSpPr>
          <p:spPr bwMode="auto">
            <a:xfrm>
              <a:off x="8187655"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35"/>
            <p:cNvSpPr>
              <a:spLocks noChangeShapeType="1"/>
            </p:cNvSpPr>
            <p:nvPr/>
          </p:nvSpPr>
          <p:spPr bwMode="auto">
            <a:xfrm flipH="1">
              <a:off x="842266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36"/>
            <p:cNvSpPr>
              <a:spLocks noChangeShapeType="1"/>
            </p:cNvSpPr>
            <p:nvPr/>
          </p:nvSpPr>
          <p:spPr bwMode="auto">
            <a:xfrm flipH="1">
              <a:off x="842266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37"/>
            <p:cNvSpPr>
              <a:spLocks noChangeShapeType="1"/>
            </p:cNvSpPr>
            <p:nvPr/>
          </p:nvSpPr>
          <p:spPr bwMode="auto">
            <a:xfrm flipH="1">
              <a:off x="842266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38"/>
            <p:cNvSpPr>
              <a:spLocks noChangeShapeType="1"/>
            </p:cNvSpPr>
            <p:nvPr/>
          </p:nvSpPr>
          <p:spPr bwMode="auto">
            <a:xfrm flipH="1">
              <a:off x="842266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Line 39"/>
            <p:cNvSpPr>
              <a:spLocks noChangeShapeType="1"/>
            </p:cNvSpPr>
            <p:nvPr/>
          </p:nvSpPr>
          <p:spPr bwMode="auto">
            <a:xfrm flipH="1">
              <a:off x="842266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Line 40"/>
            <p:cNvSpPr>
              <a:spLocks noChangeShapeType="1"/>
            </p:cNvSpPr>
            <p:nvPr/>
          </p:nvSpPr>
          <p:spPr bwMode="auto">
            <a:xfrm flipH="1">
              <a:off x="806598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41"/>
            <p:cNvSpPr>
              <a:spLocks noChangeShapeType="1"/>
            </p:cNvSpPr>
            <p:nvPr/>
          </p:nvSpPr>
          <p:spPr bwMode="auto">
            <a:xfrm flipH="1">
              <a:off x="806598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42"/>
            <p:cNvSpPr>
              <a:spLocks noChangeShapeType="1"/>
            </p:cNvSpPr>
            <p:nvPr/>
          </p:nvSpPr>
          <p:spPr bwMode="auto">
            <a:xfrm flipH="1">
              <a:off x="806598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43"/>
            <p:cNvSpPr>
              <a:spLocks noChangeShapeType="1"/>
            </p:cNvSpPr>
            <p:nvPr/>
          </p:nvSpPr>
          <p:spPr bwMode="auto">
            <a:xfrm flipH="1">
              <a:off x="806598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44"/>
            <p:cNvSpPr>
              <a:spLocks noChangeShapeType="1"/>
            </p:cNvSpPr>
            <p:nvPr/>
          </p:nvSpPr>
          <p:spPr bwMode="auto">
            <a:xfrm flipH="1">
              <a:off x="806598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45"/>
            <p:cNvSpPr>
              <a:spLocks noChangeShapeType="1"/>
            </p:cNvSpPr>
            <p:nvPr/>
          </p:nvSpPr>
          <p:spPr bwMode="auto">
            <a:xfrm flipV="1">
              <a:off x="8187655"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46"/>
            <p:cNvSpPr>
              <a:spLocks noChangeShapeType="1"/>
            </p:cNvSpPr>
            <p:nvPr/>
          </p:nvSpPr>
          <p:spPr bwMode="auto">
            <a:xfrm flipV="1">
              <a:off x="8229323"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47"/>
            <p:cNvSpPr>
              <a:spLocks noChangeShapeType="1"/>
            </p:cNvSpPr>
            <p:nvPr/>
          </p:nvSpPr>
          <p:spPr bwMode="auto">
            <a:xfrm flipV="1">
              <a:off x="8270992"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48"/>
            <p:cNvSpPr>
              <a:spLocks noChangeShapeType="1"/>
            </p:cNvSpPr>
            <p:nvPr/>
          </p:nvSpPr>
          <p:spPr bwMode="auto">
            <a:xfrm flipV="1">
              <a:off x="8312660"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49"/>
            <p:cNvSpPr>
              <a:spLocks noChangeShapeType="1"/>
            </p:cNvSpPr>
            <p:nvPr/>
          </p:nvSpPr>
          <p:spPr bwMode="auto">
            <a:xfrm flipV="1">
              <a:off x="8354328"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50"/>
            <p:cNvSpPr>
              <a:spLocks noChangeArrowheads="1"/>
            </p:cNvSpPr>
            <p:nvPr/>
          </p:nvSpPr>
          <p:spPr bwMode="auto">
            <a:xfrm>
              <a:off x="8185155" y="4880584"/>
              <a:ext cx="173340" cy="174173"/>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77"/>
          <p:cNvGrpSpPr>
            <a:grpSpLocks noChangeAspect="1"/>
          </p:cNvGrpSpPr>
          <p:nvPr/>
        </p:nvGrpSpPr>
        <p:grpSpPr bwMode="auto">
          <a:xfrm>
            <a:off x="2076789" y="2929309"/>
            <a:ext cx="414181" cy="414181"/>
            <a:chOff x="3798" y="1582"/>
            <a:chExt cx="497" cy="497"/>
          </a:xfrm>
        </p:grpSpPr>
        <p:sp>
          <p:nvSpPr>
            <p:cNvPr id="103" name="Oval 78"/>
            <p:cNvSpPr>
              <a:spLocks noChangeArrowheads="1"/>
            </p:cNvSpPr>
            <p:nvPr/>
          </p:nvSpPr>
          <p:spPr bwMode="auto">
            <a:xfrm>
              <a:off x="3798" y="1582"/>
              <a:ext cx="497" cy="497"/>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4" name="Line 79"/>
            <p:cNvSpPr>
              <a:spLocks noChangeShapeType="1"/>
            </p:cNvSpPr>
            <p:nvPr/>
          </p:nvSpPr>
          <p:spPr bwMode="auto">
            <a:xfrm>
              <a:off x="4049" y="1670"/>
              <a:ext cx="0" cy="330"/>
            </a:xfrm>
            <a:prstGeom prst="line">
              <a:avLst/>
            </a:prstGeom>
            <a:noFill/>
            <a:ln w="254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0"/>
            <p:cNvSpPr>
              <a:spLocks/>
            </p:cNvSpPr>
            <p:nvPr/>
          </p:nvSpPr>
          <p:spPr bwMode="auto">
            <a:xfrm>
              <a:off x="3932" y="1713"/>
              <a:ext cx="227" cy="244"/>
            </a:xfrm>
            <a:custGeom>
              <a:avLst/>
              <a:gdLst>
                <a:gd name="T0" fmla="*/ 89 w 95"/>
                <a:gd name="T1" fmla="*/ 12 h 102"/>
                <a:gd name="T2" fmla="*/ 43 w 95"/>
                <a:gd name="T3" fmla="*/ 0 h 102"/>
                <a:gd name="T4" fmla="*/ 12 w 95"/>
                <a:gd name="T5" fmla="*/ 9 h 102"/>
                <a:gd name="T6" fmla="*/ 14 w 95"/>
                <a:gd name="T7" fmla="*/ 42 h 102"/>
                <a:gd name="T8" fmla="*/ 40 w 95"/>
                <a:gd name="T9" fmla="*/ 48 h 102"/>
                <a:gd name="T10" fmla="*/ 73 w 95"/>
                <a:gd name="T11" fmla="*/ 53 h 102"/>
                <a:gd name="T12" fmla="*/ 94 w 95"/>
                <a:gd name="T13" fmla="*/ 77 h 102"/>
                <a:gd name="T14" fmla="*/ 65 w 95"/>
                <a:gd name="T15" fmla="*/ 99 h 102"/>
                <a:gd name="T16" fmla="*/ 3 w 95"/>
                <a:gd name="T17"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2">
                  <a:moveTo>
                    <a:pt x="89" y="12"/>
                  </a:moveTo>
                  <a:cubicBezTo>
                    <a:pt x="75" y="4"/>
                    <a:pt x="59" y="0"/>
                    <a:pt x="43" y="0"/>
                  </a:cubicBezTo>
                  <a:cubicBezTo>
                    <a:pt x="32" y="0"/>
                    <a:pt x="20" y="3"/>
                    <a:pt x="12" y="9"/>
                  </a:cubicBezTo>
                  <a:cubicBezTo>
                    <a:pt x="0" y="18"/>
                    <a:pt x="2" y="34"/>
                    <a:pt x="14" y="42"/>
                  </a:cubicBezTo>
                  <a:cubicBezTo>
                    <a:pt x="22" y="46"/>
                    <a:pt x="31" y="47"/>
                    <a:pt x="40" y="48"/>
                  </a:cubicBezTo>
                  <a:cubicBezTo>
                    <a:pt x="51" y="48"/>
                    <a:pt x="62" y="49"/>
                    <a:pt x="73" y="53"/>
                  </a:cubicBezTo>
                  <a:cubicBezTo>
                    <a:pt x="82" y="56"/>
                    <a:pt x="95" y="65"/>
                    <a:pt x="94" y="77"/>
                  </a:cubicBezTo>
                  <a:cubicBezTo>
                    <a:pt x="93" y="91"/>
                    <a:pt x="76" y="97"/>
                    <a:pt x="65" y="99"/>
                  </a:cubicBezTo>
                  <a:cubicBezTo>
                    <a:pt x="43" y="102"/>
                    <a:pt x="20" y="97"/>
                    <a:pt x="3" y="83"/>
                  </a:cubicBez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77"/>
          <p:cNvGrpSpPr>
            <a:grpSpLocks noChangeAspect="1"/>
          </p:cNvGrpSpPr>
          <p:nvPr/>
        </p:nvGrpSpPr>
        <p:grpSpPr bwMode="auto">
          <a:xfrm>
            <a:off x="2657810" y="3582327"/>
            <a:ext cx="414181" cy="414181"/>
            <a:chOff x="3798" y="1582"/>
            <a:chExt cx="497" cy="497"/>
          </a:xfrm>
        </p:grpSpPr>
        <p:sp>
          <p:nvSpPr>
            <p:cNvPr id="107" name="Oval 78"/>
            <p:cNvSpPr>
              <a:spLocks noChangeArrowheads="1"/>
            </p:cNvSpPr>
            <p:nvPr/>
          </p:nvSpPr>
          <p:spPr bwMode="auto">
            <a:xfrm>
              <a:off x="3798" y="1582"/>
              <a:ext cx="497" cy="497"/>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8" name="Line 79"/>
            <p:cNvSpPr>
              <a:spLocks noChangeShapeType="1"/>
            </p:cNvSpPr>
            <p:nvPr/>
          </p:nvSpPr>
          <p:spPr bwMode="auto">
            <a:xfrm>
              <a:off x="4049" y="1670"/>
              <a:ext cx="0" cy="330"/>
            </a:xfrm>
            <a:prstGeom prst="line">
              <a:avLst/>
            </a:prstGeom>
            <a:noFill/>
            <a:ln w="254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80"/>
            <p:cNvSpPr>
              <a:spLocks/>
            </p:cNvSpPr>
            <p:nvPr/>
          </p:nvSpPr>
          <p:spPr bwMode="auto">
            <a:xfrm>
              <a:off x="3932" y="1713"/>
              <a:ext cx="227" cy="244"/>
            </a:xfrm>
            <a:custGeom>
              <a:avLst/>
              <a:gdLst>
                <a:gd name="T0" fmla="*/ 89 w 95"/>
                <a:gd name="T1" fmla="*/ 12 h 102"/>
                <a:gd name="T2" fmla="*/ 43 w 95"/>
                <a:gd name="T3" fmla="*/ 0 h 102"/>
                <a:gd name="T4" fmla="*/ 12 w 95"/>
                <a:gd name="T5" fmla="*/ 9 h 102"/>
                <a:gd name="T6" fmla="*/ 14 w 95"/>
                <a:gd name="T7" fmla="*/ 42 h 102"/>
                <a:gd name="T8" fmla="*/ 40 w 95"/>
                <a:gd name="T9" fmla="*/ 48 h 102"/>
                <a:gd name="T10" fmla="*/ 73 w 95"/>
                <a:gd name="T11" fmla="*/ 53 h 102"/>
                <a:gd name="T12" fmla="*/ 94 w 95"/>
                <a:gd name="T13" fmla="*/ 77 h 102"/>
                <a:gd name="T14" fmla="*/ 65 w 95"/>
                <a:gd name="T15" fmla="*/ 99 h 102"/>
                <a:gd name="T16" fmla="*/ 3 w 95"/>
                <a:gd name="T17"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2">
                  <a:moveTo>
                    <a:pt x="89" y="12"/>
                  </a:moveTo>
                  <a:cubicBezTo>
                    <a:pt x="75" y="4"/>
                    <a:pt x="59" y="0"/>
                    <a:pt x="43" y="0"/>
                  </a:cubicBezTo>
                  <a:cubicBezTo>
                    <a:pt x="32" y="0"/>
                    <a:pt x="20" y="3"/>
                    <a:pt x="12" y="9"/>
                  </a:cubicBezTo>
                  <a:cubicBezTo>
                    <a:pt x="0" y="18"/>
                    <a:pt x="2" y="34"/>
                    <a:pt x="14" y="42"/>
                  </a:cubicBezTo>
                  <a:cubicBezTo>
                    <a:pt x="22" y="46"/>
                    <a:pt x="31" y="47"/>
                    <a:pt x="40" y="48"/>
                  </a:cubicBezTo>
                  <a:cubicBezTo>
                    <a:pt x="51" y="48"/>
                    <a:pt x="62" y="49"/>
                    <a:pt x="73" y="53"/>
                  </a:cubicBezTo>
                  <a:cubicBezTo>
                    <a:pt x="82" y="56"/>
                    <a:pt x="95" y="65"/>
                    <a:pt x="94" y="77"/>
                  </a:cubicBezTo>
                  <a:cubicBezTo>
                    <a:pt x="93" y="91"/>
                    <a:pt x="76" y="97"/>
                    <a:pt x="65" y="99"/>
                  </a:cubicBezTo>
                  <a:cubicBezTo>
                    <a:pt x="43" y="102"/>
                    <a:pt x="20" y="97"/>
                    <a:pt x="3" y="83"/>
                  </a:cubicBez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109"/>
          <p:cNvGrpSpPr/>
          <p:nvPr/>
        </p:nvGrpSpPr>
        <p:grpSpPr>
          <a:xfrm>
            <a:off x="2080501" y="3582037"/>
            <a:ext cx="410015" cy="412419"/>
            <a:chOff x="8065984" y="4764747"/>
            <a:chExt cx="410015" cy="412419"/>
          </a:xfrm>
        </p:grpSpPr>
        <p:sp>
          <p:nvSpPr>
            <p:cNvPr id="111" name="Freeform 29"/>
            <p:cNvSpPr>
              <a:spLocks/>
            </p:cNvSpPr>
            <p:nvPr/>
          </p:nvSpPr>
          <p:spPr bwMode="auto">
            <a:xfrm>
              <a:off x="8119319" y="4820582"/>
              <a:ext cx="303344" cy="295844"/>
            </a:xfrm>
            <a:custGeom>
              <a:avLst/>
              <a:gdLst>
                <a:gd name="T0" fmla="*/ 138 w 152"/>
                <a:gd name="T1" fmla="*/ 148 h 148"/>
                <a:gd name="T2" fmla="*/ 14 w 152"/>
                <a:gd name="T3" fmla="*/ 148 h 148"/>
                <a:gd name="T4" fmla="*/ 0 w 152"/>
                <a:gd name="T5" fmla="*/ 134 h 148"/>
                <a:gd name="T6" fmla="*/ 0 w 152"/>
                <a:gd name="T7" fmla="*/ 14 h 148"/>
                <a:gd name="T8" fmla="*/ 14 w 152"/>
                <a:gd name="T9" fmla="*/ 0 h 148"/>
                <a:gd name="T10" fmla="*/ 138 w 152"/>
                <a:gd name="T11" fmla="*/ 0 h 148"/>
                <a:gd name="T12" fmla="*/ 152 w 152"/>
                <a:gd name="T13" fmla="*/ 14 h 148"/>
                <a:gd name="T14" fmla="*/ 152 w 152"/>
                <a:gd name="T15" fmla="*/ 134 h 148"/>
                <a:gd name="T16" fmla="*/ 138 w 152"/>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48">
                  <a:moveTo>
                    <a:pt x="138" y="148"/>
                  </a:moveTo>
                  <a:cubicBezTo>
                    <a:pt x="14" y="148"/>
                    <a:pt x="14" y="148"/>
                    <a:pt x="14" y="148"/>
                  </a:cubicBezTo>
                  <a:cubicBezTo>
                    <a:pt x="7" y="148"/>
                    <a:pt x="0" y="142"/>
                    <a:pt x="0" y="134"/>
                  </a:cubicBezTo>
                  <a:cubicBezTo>
                    <a:pt x="0" y="14"/>
                    <a:pt x="0" y="14"/>
                    <a:pt x="0" y="14"/>
                  </a:cubicBezTo>
                  <a:cubicBezTo>
                    <a:pt x="0" y="6"/>
                    <a:pt x="7" y="0"/>
                    <a:pt x="14" y="0"/>
                  </a:cubicBezTo>
                  <a:cubicBezTo>
                    <a:pt x="138" y="0"/>
                    <a:pt x="138" y="0"/>
                    <a:pt x="138" y="0"/>
                  </a:cubicBezTo>
                  <a:cubicBezTo>
                    <a:pt x="146" y="0"/>
                    <a:pt x="152" y="6"/>
                    <a:pt x="152" y="14"/>
                  </a:cubicBezTo>
                  <a:cubicBezTo>
                    <a:pt x="152" y="134"/>
                    <a:pt x="152" y="134"/>
                    <a:pt x="152" y="134"/>
                  </a:cubicBezTo>
                  <a:cubicBezTo>
                    <a:pt x="152" y="142"/>
                    <a:pt x="146" y="148"/>
                    <a:pt x="138" y="148"/>
                  </a:cubicBez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Line 30"/>
            <p:cNvSpPr>
              <a:spLocks noChangeShapeType="1"/>
            </p:cNvSpPr>
            <p:nvPr/>
          </p:nvSpPr>
          <p:spPr bwMode="auto">
            <a:xfrm>
              <a:off x="8354328"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Line 31"/>
            <p:cNvSpPr>
              <a:spLocks noChangeShapeType="1"/>
            </p:cNvSpPr>
            <p:nvPr/>
          </p:nvSpPr>
          <p:spPr bwMode="auto">
            <a:xfrm>
              <a:off x="8312660"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4" name="Line 32"/>
            <p:cNvSpPr>
              <a:spLocks noChangeShapeType="1"/>
            </p:cNvSpPr>
            <p:nvPr/>
          </p:nvSpPr>
          <p:spPr bwMode="auto">
            <a:xfrm>
              <a:off x="8270992"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33"/>
            <p:cNvSpPr>
              <a:spLocks noChangeShapeType="1"/>
            </p:cNvSpPr>
            <p:nvPr/>
          </p:nvSpPr>
          <p:spPr bwMode="auto">
            <a:xfrm>
              <a:off x="8229323"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34"/>
            <p:cNvSpPr>
              <a:spLocks noChangeShapeType="1"/>
            </p:cNvSpPr>
            <p:nvPr/>
          </p:nvSpPr>
          <p:spPr bwMode="auto">
            <a:xfrm>
              <a:off x="8187655" y="4764747"/>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35"/>
            <p:cNvSpPr>
              <a:spLocks noChangeShapeType="1"/>
            </p:cNvSpPr>
            <p:nvPr/>
          </p:nvSpPr>
          <p:spPr bwMode="auto">
            <a:xfrm flipH="1">
              <a:off x="842266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36"/>
            <p:cNvSpPr>
              <a:spLocks noChangeShapeType="1"/>
            </p:cNvSpPr>
            <p:nvPr/>
          </p:nvSpPr>
          <p:spPr bwMode="auto">
            <a:xfrm flipH="1">
              <a:off x="842266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37"/>
            <p:cNvSpPr>
              <a:spLocks noChangeShapeType="1"/>
            </p:cNvSpPr>
            <p:nvPr/>
          </p:nvSpPr>
          <p:spPr bwMode="auto">
            <a:xfrm flipH="1">
              <a:off x="842266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38"/>
            <p:cNvSpPr>
              <a:spLocks noChangeShapeType="1"/>
            </p:cNvSpPr>
            <p:nvPr/>
          </p:nvSpPr>
          <p:spPr bwMode="auto">
            <a:xfrm flipH="1">
              <a:off x="842266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Line 39"/>
            <p:cNvSpPr>
              <a:spLocks noChangeShapeType="1"/>
            </p:cNvSpPr>
            <p:nvPr/>
          </p:nvSpPr>
          <p:spPr bwMode="auto">
            <a:xfrm flipH="1">
              <a:off x="842266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40"/>
            <p:cNvSpPr>
              <a:spLocks noChangeShapeType="1"/>
            </p:cNvSpPr>
            <p:nvPr/>
          </p:nvSpPr>
          <p:spPr bwMode="auto">
            <a:xfrm flipH="1">
              <a:off x="8065984" y="505225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41"/>
            <p:cNvSpPr>
              <a:spLocks noChangeShapeType="1"/>
            </p:cNvSpPr>
            <p:nvPr/>
          </p:nvSpPr>
          <p:spPr bwMode="auto">
            <a:xfrm flipH="1">
              <a:off x="8065984" y="501058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42"/>
            <p:cNvSpPr>
              <a:spLocks noChangeShapeType="1"/>
            </p:cNvSpPr>
            <p:nvPr/>
          </p:nvSpPr>
          <p:spPr bwMode="auto">
            <a:xfrm flipH="1">
              <a:off x="8065984" y="496892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43"/>
            <p:cNvSpPr>
              <a:spLocks noChangeShapeType="1"/>
            </p:cNvSpPr>
            <p:nvPr/>
          </p:nvSpPr>
          <p:spPr bwMode="auto">
            <a:xfrm flipH="1">
              <a:off x="8065984" y="4926419"/>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44"/>
            <p:cNvSpPr>
              <a:spLocks noChangeShapeType="1"/>
            </p:cNvSpPr>
            <p:nvPr/>
          </p:nvSpPr>
          <p:spPr bwMode="auto">
            <a:xfrm flipH="1">
              <a:off x="8065984" y="4884751"/>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45"/>
            <p:cNvSpPr>
              <a:spLocks noChangeShapeType="1"/>
            </p:cNvSpPr>
            <p:nvPr/>
          </p:nvSpPr>
          <p:spPr bwMode="auto">
            <a:xfrm flipV="1">
              <a:off x="8187655"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46"/>
            <p:cNvSpPr>
              <a:spLocks noChangeShapeType="1"/>
            </p:cNvSpPr>
            <p:nvPr/>
          </p:nvSpPr>
          <p:spPr bwMode="auto">
            <a:xfrm flipV="1">
              <a:off x="8229323"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47"/>
            <p:cNvSpPr>
              <a:spLocks noChangeShapeType="1"/>
            </p:cNvSpPr>
            <p:nvPr/>
          </p:nvSpPr>
          <p:spPr bwMode="auto">
            <a:xfrm flipV="1">
              <a:off x="8270992"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48"/>
            <p:cNvSpPr>
              <a:spLocks noChangeShapeType="1"/>
            </p:cNvSpPr>
            <p:nvPr/>
          </p:nvSpPr>
          <p:spPr bwMode="auto">
            <a:xfrm flipV="1">
              <a:off x="8312660"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Line 49"/>
            <p:cNvSpPr>
              <a:spLocks noChangeShapeType="1"/>
            </p:cNvSpPr>
            <p:nvPr/>
          </p:nvSpPr>
          <p:spPr bwMode="auto">
            <a:xfrm flipV="1">
              <a:off x="8354328" y="512299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2" name="Rectangle 50"/>
            <p:cNvSpPr>
              <a:spLocks noChangeArrowheads="1"/>
            </p:cNvSpPr>
            <p:nvPr/>
          </p:nvSpPr>
          <p:spPr bwMode="auto">
            <a:xfrm>
              <a:off x="8185155" y="4880584"/>
              <a:ext cx="173340" cy="174173"/>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3" name="Group 4"/>
          <p:cNvGrpSpPr>
            <a:grpSpLocks noChangeAspect="1"/>
          </p:cNvGrpSpPr>
          <p:nvPr/>
        </p:nvGrpSpPr>
        <p:grpSpPr bwMode="auto">
          <a:xfrm>
            <a:off x="2647916" y="1576850"/>
            <a:ext cx="440849" cy="458349"/>
            <a:chOff x="210" y="839"/>
            <a:chExt cx="529" cy="550"/>
          </a:xfrm>
        </p:grpSpPr>
        <p:sp>
          <p:nvSpPr>
            <p:cNvPr id="134" name="Line 5"/>
            <p:cNvSpPr>
              <a:spLocks noChangeShapeType="1"/>
            </p:cNvSpPr>
            <p:nvPr/>
          </p:nvSpPr>
          <p:spPr bwMode="auto">
            <a:xfrm>
              <a:off x="672" y="1071"/>
              <a:ext cx="0"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6"/>
            <p:cNvSpPr>
              <a:spLocks/>
            </p:cNvSpPr>
            <p:nvPr/>
          </p:nvSpPr>
          <p:spPr bwMode="auto">
            <a:xfrm>
              <a:off x="624" y="932"/>
              <a:ext cx="115" cy="455"/>
            </a:xfrm>
            <a:custGeom>
              <a:avLst/>
              <a:gdLst>
                <a:gd name="T0" fmla="*/ 0 w 48"/>
                <a:gd name="T1" fmla="*/ 190 h 190"/>
                <a:gd name="T2" fmla="*/ 1 w 48"/>
                <a:gd name="T3" fmla="*/ 173 h 190"/>
                <a:gd name="T4" fmla="*/ 1 w 48"/>
                <a:gd name="T5" fmla="*/ 171 h 190"/>
                <a:gd name="T6" fmla="*/ 6 w 48"/>
                <a:gd name="T7" fmla="*/ 165 h 190"/>
                <a:gd name="T8" fmla="*/ 8 w 48"/>
                <a:gd name="T9" fmla="*/ 161 h 190"/>
                <a:gd name="T10" fmla="*/ 14 w 48"/>
                <a:gd name="T11" fmla="*/ 153 h 190"/>
                <a:gd name="T12" fmla="*/ 29 w 48"/>
                <a:gd name="T13" fmla="*/ 133 h 190"/>
                <a:gd name="T14" fmla="*/ 42 w 48"/>
                <a:gd name="T15" fmla="*/ 115 h 190"/>
                <a:gd name="T16" fmla="*/ 43 w 48"/>
                <a:gd name="T17" fmla="*/ 113 h 190"/>
                <a:gd name="T18" fmla="*/ 45 w 48"/>
                <a:gd name="T19" fmla="*/ 111 h 190"/>
                <a:gd name="T20" fmla="*/ 48 w 48"/>
                <a:gd name="T21" fmla="*/ 107 h 190"/>
                <a:gd name="T22" fmla="*/ 48 w 48"/>
                <a:gd name="T23" fmla="*/ 103 h 190"/>
                <a:gd name="T24" fmla="*/ 48 w 48"/>
                <a:gd name="T25" fmla="*/ 100 h 190"/>
                <a:gd name="T26" fmla="*/ 48 w 48"/>
                <a:gd name="T27" fmla="*/ 91 h 190"/>
                <a:gd name="T28" fmla="*/ 48 w 48"/>
                <a:gd name="T29" fmla="*/ 79 h 190"/>
                <a:gd name="T30" fmla="*/ 48 w 48"/>
                <a:gd name="T31" fmla="*/ 65 h 190"/>
                <a:gd name="T32" fmla="*/ 48 w 48"/>
                <a:gd name="T33" fmla="*/ 50 h 190"/>
                <a:gd name="T34" fmla="*/ 48 w 48"/>
                <a:gd name="T35" fmla="*/ 37 h 190"/>
                <a:gd name="T36" fmla="*/ 48 w 48"/>
                <a:gd name="T37" fmla="*/ 25 h 190"/>
                <a:gd name="T38" fmla="*/ 48 w 48"/>
                <a:gd name="T39" fmla="*/ 17 h 190"/>
                <a:gd name="T40" fmla="*/ 48 w 48"/>
                <a:gd name="T41" fmla="*/ 13 h 190"/>
                <a:gd name="T42" fmla="*/ 48 w 48"/>
                <a:gd name="T43" fmla="*/ 13 h 190"/>
                <a:gd name="T44" fmla="*/ 35 w 48"/>
                <a:gd name="T45" fmla="*/ 0 h 190"/>
                <a:gd name="T46" fmla="*/ 33 w 48"/>
                <a:gd name="T47" fmla="*/ 0 h 190"/>
                <a:gd name="T48" fmla="*/ 20 w 48"/>
                <a:gd name="T49" fmla="*/ 13 h 190"/>
                <a:gd name="T50" fmla="*/ 20 w 48"/>
                <a:gd name="T51"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90">
                  <a:moveTo>
                    <a:pt x="0" y="190"/>
                  </a:moveTo>
                  <a:cubicBezTo>
                    <a:pt x="1" y="184"/>
                    <a:pt x="1" y="179"/>
                    <a:pt x="1" y="173"/>
                  </a:cubicBezTo>
                  <a:cubicBezTo>
                    <a:pt x="1" y="172"/>
                    <a:pt x="1" y="171"/>
                    <a:pt x="1" y="171"/>
                  </a:cubicBezTo>
                  <a:cubicBezTo>
                    <a:pt x="2" y="169"/>
                    <a:pt x="5" y="165"/>
                    <a:pt x="6" y="165"/>
                  </a:cubicBezTo>
                  <a:cubicBezTo>
                    <a:pt x="7" y="164"/>
                    <a:pt x="7" y="163"/>
                    <a:pt x="8" y="161"/>
                  </a:cubicBezTo>
                  <a:cubicBezTo>
                    <a:pt x="10" y="159"/>
                    <a:pt x="12" y="156"/>
                    <a:pt x="14" y="153"/>
                  </a:cubicBezTo>
                  <a:cubicBezTo>
                    <a:pt x="19" y="146"/>
                    <a:pt x="24" y="140"/>
                    <a:pt x="29" y="133"/>
                  </a:cubicBezTo>
                  <a:cubicBezTo>
                    <a:pt x="33" y="127"/>
                    <a:pt x="37" y="121"/>
                    <a:pt x="42" y="115"/>
                  </a:cubicBezTo>
                  <a:cubicBezTo>
                    <a:pt x="42" y="115"/>
                    <a:pt x="43" y="114"/>
                    <a:pt x="43" y="113"/>
                  </a:cubicBezTo>
                  <a:cubicBezTo>
                    <a:pt x="44" y="112"/>
                    <a:pt x="44" y="112"/>
                    <a:pt x="45" y="111"/>
                  </a:cubicBezTo>
                  <a:cubicBezTo>
                    <a:pt x="46" y="109"/>
                    <a:pt x="47" y="108"/>
                    <a:pt x="48" y="107"/>
                  </a:cubicBezTo>
                  <a:cubicBezTo>
                    <a:pt x="48" y="106"/>
                    <a:pt x="48" y="104"/>
                    <a:pt x="48" y="103"/>
                  </a:cubicBezTo>
                  <a:cubicBezTo>
                    <a:pt x="48" y="102"/>
                    <a:pt x="48" y="101"/>
                    <a:pt x="48" y="100"/>
                  </a:cubicBezTo>
                  <a:cubicBezTo>
                    <a:pt x="48" y="97"/>
                    <a:pt x="48" y="94"/>
                    <a:pt x="48" y="91"/>
                  </a:cubicBezTo>
                  <a:cubicBezTo>
                    <a:pt x="48" y="87"/>
                    <a:pt x="48" y="83"/>
                    <a:pt x="48" y="79"/>
                  </a:cubicBezTo>
                  <a:cubicBezTo>
                    <a:pt x="48" y="74"/>
                    <a:pt x="48" y="69"/>
                    <a:pt x="48" y="65"/>
                  </a:cubicBezTo>
                  <a:cubicBezTo>
                    <a:pt x="48" y="60"/>
                    <a:pt x="48" y="55"/>
                    <a:pt x="48" y="50"/>
                  </a:cubicBezTo>
                  <a:cubicBezTo>
                    <a:pt x="48" y="46"/>
                    <a:pt x="48" y="41"/>
                    <a:pt x="48" y="37"/>
                  </a:cubicBezTo>
                  <a:cubicBezTo>
                    <a:pt x="48" y="33"/>
                    <a:pt x="48" y="29"/>
                    <a:pt x="48" y="25"/>
                  </a:cubicBezTo>
                  <a:cubicBezTo>
                    <a:pt x="48" y="22"/>
                    <a:pt x="48" y="20"/>
                    <a:pt x="48" y="17"/>
                  </a:cubicBezTo>
                  <a:cubicBezTo>
                    <a:pt x="48" y="15"/>
                    <a:pt x="48" y="14"/>
                    <a:pt x="48" y="13"/>
                  </a:cubicBezTo>
                  <a:cubicBezTo>
                    <a:pt x="48" y="13"/>
                    <a:pt x="48" y="13"/>
                    <a:pt x="48" y="13"/>
                  </a:cubicBezTo>
                  <a:cubicBezTo>
                    <a:pt x="48" y="6"/>
                    <a:pt x="42" y="0"/>
                    <a:pt x="35" y="0"/>
                  </a:cubicBezTo>
                  <a:cubicBezTo>
                    <a:pt x="33" y="0"/>
                    <a:pt x="33" y="0"/>
                    <a:pt x="33" y="0"/>
                  </a:cubicBezTo>
                  <a:cubicBezTo>
                    <a:pt x="26" y="0"/>
                    <a:pt x="20" y="6"/>
                    <a:pt x="20" y="13"/>
                  </a:cubicBezTo>
                  <a:cubicBezTo>
                    <a:pt x="20" y="58"/>
                    <a:pt x="20" y="58"/>
                    <a:pt x="20" y="58"/>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7"/>
            <p:cNvSpPr>
              <a:spLocks/>
            </p:cNvSpPr>
            <p:nvPr/>
          </p:nvSpPr>
          <p:spPr bwMode="auto">
            <a:xfrm>
              <a:off x="502" y="1109"/>
              <a:ext cx="201" cy="280"/>
            </a:xfrm>
            <a:custGeom>
              <a:avLst/>
              <a:gdLst>
                <a:gd name="T0" fmla="*/ 0 w 84"/>
                <a:gd name="T1" fmla="*/ 117 h 117"/>
                <a:gd name="T2" fmla="*/ 0 w 84"/>
                <a:gd name="T3" fmla="*/ 76 h 117"/>
                <a:gd name="T4" fmla="*/ 13 w 84"/>
                <a:gd name="T5" fmla="*/ 50 h 117"/>
                <a:gd name="T6" fmla="*/ 33 w 84"/>
                <a:gd name="T7" fmla="*/ 31 h 117"/>
                <a:gd name="T8" fmla="*/ 42 w 84"/>
                <a:gd name="T9" fmla="*/ 22 h 117"/>
                <a:gd name="T10" fmla="*/ 50 w 84"/>
                <a:gd name="T11" fmla="*/ 13 h 117"/>
                <a:gd name="T12" fmla="*/ 56 w 84"/>
                <a:gd name="T13" fmla="*/ 7 h 117"/>
                <a:gd name="T14" fmla="*/ 59 w 84"/>
                <a:gd name="T15" fmla="*/ 5 h 117"/>
                <a:gd name="T16" fmla="*/ 59 w 84"/>
                <a:gd name="T17" fmla="*/ 5 h 117"/>
                <a:gd name="T18" fmla="*/ 77 w 84"/>
                <a:gd name="T19" fmla="*/ 5 h 117"/>
                <a:gd name="T20" fmla="*/ 79 w 84"/>
                <a:gd name="T21" fmla="*/ 6 h 117"/>
                <a:gd name="T22" fmla="*/ 79 w 84"/>
                <a:gd name="T23" fmla="*/ 24 h 117"/>
                <a:gd name="T24" fmla="*/ 51 w 84"/>
                <a:gd name="T25" fmla="*/ 5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7">
                  <a:moveTo>
                    <a:pt x="0" y="117"/>
                  </a:moveTo>
                  <a:cubicBezTo>
                    <a:pt x="0" y="76"/>
                    <a:pt x="0" y="76"/>
                    <a:pt x="0" y="76"/>
                  </a:cubicBezTo>
                  <a:cubicBezTo>
                    <a:pt x="0" y="76"/>
                    <a:pt x="0" y="60"/>
                    <a:pt x="13" y="50"/>
                  </a:cubicBezTo>
                  <a:cubicBezTo>
                    <a:pt x="33" y="31"/>
                    <a:pt x="33" y="31"/>
                    <a:pt x="33" y="31"/>
                  </a:cubicBezTo>
                  <a:cubicBezTo>
                    <a:pt x="36" y="28"/>
                    <a:pt x="39" y="25"/>
                    <a:pt x="42" y="22"/>
                  </a:cubicBezTo>
                  <a:cubicBezTo>
                    <a:pt x="45" y="19"/>
                    <a:pt x="48" y="16"/>
                    <a:pt x="50" y="13"/>
                  </a:cubicBezTo>
                  <a:cubicBezTo>
                    <a:pt x="52" y="11"/>
                    <a:pt x="54" y="9"/>
                    <a:pt x="56" y="7"/>
                  </a:cubicBezTo>
                  <a:cubicBezTo>
                    <a:pt x="57" y="7"/>
                    <a:pt x="58" y="6"/>
                    <a:pt x="59" y="5"/>
                  </a:cubicBezTo>
                  <a:cubicBezTo>
                    <a:pt x="59" y="5"/>
                    <a:pt x="59" y="5"/>
                    <a:pt x="59" y="5"/>
                  </a:cubicBezTo>
                  <a:cubicBezTo>
                    <a:pt x="64" y="0"/>
                    <a:pt x="72" y="0"/>
                    <a:pt x="77" y="5"/>
                  </a:cubicBezTo>
                  <a:cubicBezTo>
                    <a:pt x="79" y="6"/>
                    <a:pt x="79" y="6"/>
                    <a:pt x="79" y="6"/>
                  </a:cubicBezTo>
                  <a:cubicBezTo>
                    <a:pt x="84" y="11"/>
                    <a:pt x="84" y="19"/>
                    <a:pt x="79" y="24"/>
                  </a:cubicBezTo>
                  <a:cubicBezTo>
                    <a:pt x="51" y="52"/>
                    <a:pt x="51" y="52"/>
                    <a:pt x="51" y="52"/>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
            <p:cNvSpPr>
              <a:spLocks/>
            </p:cNvSpPr>
            <p:nvPr/>
          </p:nvSpPr>
          <p:spPr bwMode="auto">
            <a:xfrm>
              <a:off x="210" y="932"/>
              <a:ext cx="115" cy="455"/>
            </a:xfrm>
            <a:custGeom>
              <a:avLst/>
              <a:gdLst>
                <a:gd name="T0" fmla="*/ 48 w 48"/>
                <a:gd name="T1" fmla="*/ 190 h 190"/>
                <a:gd name="T2" fmla="*/ 47 w 48"/>
                <a:gd name="T3" fmla="*/ 173 h 190"/>
                <a:gd name="T4" fmla="*/ 47 w 48"/>
                <a:gd name="T5" fmla="*/ 171 h 190"/>
                <a:gd name="T6" fmla="*/ 42 w 48"/>
                <a:gd name="T7" fmla="*/ 165 h 190"/>
                <a:gd name="T8" fmla="*/ 40 w 48"/>
                <a:gd name="T9" fmla="*/ 161 h 190"/>
                <a:gd name="T10" fmla="*/ 34 w 48"/>
                <a:gd name="T11" fmla="*/ 153 h 190"/>
                <a:gd name="T12" fmla="*/ 20 w 48"/>
                <a:gd name="T13" fmla="*/ 133 h 190"/>
                <a:gd name="T14" fmla="*/ 7 w 48"/>
                <a:gd name="T15" fmla="*/ 115 h 190"/>
                <a:gd name="T16" fmla="*/ 5 w 48"/>
                <a:gd name="T17" fmla="*/ 113 h 190"/>
                <a:gd name="T18" fmla="*/ 3 w 48"/>
                <a:gd name="T19" fmla="*/ 111 h 190"/>
                <a:gd name="T20" fmla="*/ 0 w 48"/>
                <a:gd name="T21" fmla="*/ 107 h 190"/>
                <a:gd name="T22" fmla="*/ 0 w 48"/>
                <a:gd name="T23" fmla="*/ 103 h 190"/>
                <a:gd name="T24" fmla="*/ 0 w 48"/>
                <a:gd name="T25" fmla="*/ 100 h 190"/>
                <a:gd name="T26" fmla="*/ 0 w 48"/>
                <a:gd name="T27" fmla="*/ 91 h 190"/>
                <a:gd name="T28" fmla="*/ 0 w 48"/>
                <a:gd name="T29" fmla="*/ 79 h 190"/>
                <a:gd name="T30" fmla="*/ 0 w 48"/>
                <a:gd name="T31" fmla="*/ 65 h 190"/>
                <a:gd name="T32" fmla="*/ 0 w 48"/>
                <a:gd name="T33" fmla="*/ 50 h 190"/>
                <a:gd name="T34" fmla="*/ 0 w 48"/>
                <a:gd name="T35" fmla="*/ 37 h 190"/>
                <a:gd name="T36" fmla="*/ 0 w 48"/>
                <a:gd name="T37" fmla="*/ 25 h 190"/>
                <a:gd name="T38" fmla="*/ 0 w 48"/>
                <a:gd name="T39" fmla="*/ 17 h 190"/>
                <a:gd name="T40" fmla="*/ 0 w 48"/>
                <a:gd name="T41" fmla="*/ 13 h 190"/>
                <a:gd name="T42" fmla="*/ 0 w 48"/>
                <a:gd name="T43" fmla="*/ 13 h 190"/>
                <a:gd name="T44" fmla="*/ 13 w 48"/>
                <a:gd name="T45" fmla="*/ 0 h 190"/>
                <a:gd name="T46" fmla="*/ 15 w 48"/>
                <a:gd name="T47" fmla="*/ 0 h 190"/>
                <a:gd name="T48" fmla="*/ 28 w 48"/>
                <a:gd name="T49" fmla="*/ 13 h 190"/>
                <a:gd name="T50" fmla="*/ 28 w 48"/>
                <a:gd name="T51"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90">
                  <a:moveTo>
                    <a:pt x="48" y="190"/>
                  </a:moveTo>
                  <a:cubicBezTo>
                    <a:pt x="47" y="184"/>
                    <a:pt x="47" y="179"/>
                    <a:pt x="47" y="173"/>
                  </a:cubicBezTo>
                  <a:cubicBezTo>
                    <a:pt x="47" y="172"/>
                    <a:pt x="47" y="171"/>
                    <a:pt x="47" y="171"/>
                  </a:cubicBezTo>
                  <a:cubicBezTo>
                    <a:pt x="46" y="169"/>
                    <a:pt x="43" y="165"/>
                    <a:pt x="42" y="165"/>
                  </a:cubicBezTo>
                  <a:cubicBezTo>
                    <a:pt x="42" y="164"/>
                    <a:pt x="41" y="163"/>
                    <a:pt x="40" y="161"/>
                  </a:cubicBezTo>
                  <a:cubicBezTo>
                    <a:pt x="38" y="159"/>
                    <a:pt x="36" y="156"/>
                    <a:pt x="34" y="153"/>
                  </a:cubicBezTo>
                  <a:cubicBezTo>
                    <a:pt x="29" y="146"/>
                    <a:pt x="24" y="140"/>
                    <a:pt x="20" y="133"/>
                  </a:cubicBezTo>
                  <a:cubicBezTo>
                    <a:pt x="15" y="127"/>
                    <a:pt x="11" y="121"/>
                    <a:pt x="7" y="115"/>
                  </a:cubicBezTo>
                  <a:cubicBezTo>
                    <a:pt x="7" y="115"/>
                    <a:pt x="5" y="114"/>
                    <a:pt x="5" y="113"/>
                  </a:cubicBezTo>
                  <a:cubicBezTo>
                    <a:pt x="5" y="112"/>
                    <a:pt x="4" y="112"/>
                    <a:pt x="3" y="111"/>
                  </a:cubicBezTo>
                  <a:cubicBezTo>
                    <a:pt x="2" y="109"/>
                    <a:pt x="1" y="108"/>
                    <a:pt x="0" y="107"/>
                  </a:cubicBezTo>
                  <a:cubicBezTo>
                    <a:pt x="0" y="106"/>
                    <a:pt x="0" y="104"/>
                    <a:pt x="0" y="103"/>
                  </a:cubicBezTo>
                  <a:cubicBezTo>
                    <a:pt x="0" y="102"/>
                    <a:pt x="0" y="101"/>
                    <a:pt x="0" y="100"/>
                  </a:cubicBezTo>
                  <a:cubicBezTo>
                    <a:pt x="0" y="97"/>
                    <a:pt x="0" y="94"/>
                    <a:pt x="0" y="91"/>
                  </a:cubicBezTo>
                  <a:cubicBezTo>
                    <a:pt x="0" y="87"/>
                    <a:pt x="0" y="83"/>
                    <a:pt x="0" y="79"/>
                  </a:cubicBezTo>
                  <a:cubicBezTo>
                    <a:pt x="0" y="74"/>
                    <a:pt x="0" y="69"/>
                    <a:pt x="0" y="65"/>
                  </a:cubicBezTo>
                  <a:cubicBezTo>
                    <a:pt x="0" y="60"/>
                    <a:pt x="0" y="55"/>
                    <a:pt x="0" y="50"/>
                  </a:cubicBezTo>
                  <a:cubicBezTo>
                    <a:pt x="0" y="46"/>
                    <a:pt x="0" y="41"/>
                    <a:pt x="0" y="37"/>
                  </a:cubicBezTo>
                  <a:cubicBezTo>
                    <a:pt x="0" y="33"/>
                    <a:pt x="0" y="29"/>
                    <a:pt x="0" y="25"/>
                  </a:cubicBezTo>
                  <a:cubicBezTo>
                    <a:pt x="0" y="22"/>
                    <a:pt x="0" y="20"/>
                    <a:pt x="0" y="17"/>
                  </a:cubicBezTo>
                  <a:cubicBezTo>
                    <a:pt x="0" y="15"/>
                    <a:pt x="0" y="14"/>
                    <a:pt x="0" y="13"/>
                  </a:cubicBezTo>
                  <a:cubicBezTo>
                    <a:pt x="0" y="13"/>
                    <a:pt x="0" y="13"/>
                    <a:pt x="0" y="13"/>
                  </a:cubicBezTo>
                  <a:cubicBezTo>
                    <a:pt x="0" y="6"/>
                    <a:pt x="6" y="0"/>
                    <a:pt x="13" y="0"/>
                  </a:cubicBezTo>
                  <a:cubicBezTo>
                    <a:pt x="15" y="0"/>
                    <a:pt x="15" y="0"/>
                    <a:pt x="15" y="0"/>
                  </a:cubicBezTo>
                  <a:cubicBezTo>
                    <a:pt x="22" y="0"/>
                    <a:pt x="28" y="6"/>
                    <a:pt x="28" y="13"/>
                  </a:cubicBezTo>
                  <a:cubicBezTo>
                    <a:pt x="28" y="58"/>
                    <a:pt x="28" y="58"/>
                    <a:pt x="28" y="58"/>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9"/>
            <p:cNvSpPr>
              <a:spLocks/>
            </p:cNvSpPr>
            <p:nvPr/>
          </p:nvSpPr>
          <p:spPr bwMode="auto">
            <a:xfrm>
              <a:off x="246" y="1109"/>
              <a:ext cx="201" cy="280"/>
            </a:xfrm>
            <a:custGeom>
              <a:avLst/>
              <a:gdLst>
                <a:gd name="T0" fmla="*/ 84 w 84"/>
                <a:gd name="T1" fmla="*/ 117 h 117"/>
                <a:gd name="T2" fmla="*/ 84 w 84"/>
                <a:gd name="T3" fmla="*/ 76 h 117"/>
                <a:gd name="T4" fmla="*/ 71 w 84"/>
                <a:gd name="T5" fmla="*/ 50 h 117"/>
                <a:gd name="T6" fmla="*/ 51 w 84"/>
                <a:gd name="T7" fmla="*/ 31 h 117"/>
                <a:gd name="T8" fmla="*/ 42 w 84"/>
                <a:gd name="T9" fmla="*/ 22 h 117"/>
                <a:gd name="T10" fmla="*/ 34 w 84"/>
                <a:gd name="T11" fmla="*/ 13 h 117"/>
                <a:gd name="T12" fmla="*/ 28 w 84"/>
                <a:gd name="T13" fmla="*/ 7 h 117"/>
                <a:gd name="T14" fmla="*/ 25 w 84"/>
                <a:gd name="T15" fmla="*/ 5 h 117"/>
                <a:gd name="T16" fmla="*/ 25 w 84"/>
                <a:gd name="T17" fmla="*/ 5 h 117"/>
                <a:gd name="T18" fmla="*/ 7 w 84"/>
                <a:gd name="T19" fmla="*/ 5 h 117"/>
                <a:gd name="T20" fmla="*/ 5 w 84"/>
                <a:gd name="T21" fmla="*/ 6 h 117"/>
                <a:gd name="T22" fmla="*/ 5 w 84"/>
                <a:gd name="T23" fmla="*/ 24 h 117"/>
                <a:gd name="T24" fmla="*/ 33 w 84"/>
                <a:gd name="T25" fmla="*/ 5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7">
                  <a:moveTo>
                    <a:pt x="84" y="117"/>
                  </a:moveTo>
                  <a:cubicBezTo>
                    <a:pt x="84" y="76"/>
                    <a:pt x="84" y="76"/>
                    <a:pt x="84" y="76"/>
                  </a:cubicBezTo>
                  <a:cubicBezTo>
                    <a:pt x="84" y="76"/>
                    <a:pt x="84" y="60"/>
                    <a:pt x="71" y="50"/>
                  </a:cubicBezTo>
                  <a:cubicBezTo>
                    <a:pt x="51" y="31"/>
                    <a:pt x="51" y="31"/>
                    <a:pt x="51" y="31"/>
                  </a:cubicBezTo>
                  <a:cubicBezTo>
                    <a:pt x="48" y="28"/>
                    <a:pt x="45" y="25"/>
                    <a:pt x="42" y="22"/>
                  </a:cubicBezTo>
                  <a:cubicBezTo>
                    <a:pt x="39" y="19"/>
                    <a:pt x="36" y="16"/>
                    <a:pt x="34" y="13"/>
                  </a:cubicBezTo>
                  <a:cubicBezTo>
                    <a:pt x="32" y="11"/>
                    <a:pt x="30" y="9"/>
                    <a:pt x="28" y="7"/>
                  </a:cubicBezTo>
                  <a:cubicBezTo>
                    <a:pt x="27" y="7"/>
                    <a:pt x="26" y="6"/>
                    <a:pt x="25" y="5"/>
                  </a:cubicBezTo>
                  <a:cubicBezTo>
                    <a:pt x="25" y="5"/>
                    <a:pt x="25" y="5"/>
                    <a:pt x="25" y="5"/>
                  </a:cubicBezTo>
                  <a:cubicBezTo>
                    <a:pt x="20" y="0"/>
                    <a:pt x="12" y="0"/>
                    <a:pt x="7" y="5"/>
                  </a:cubicBezTo>
                  <a:cubicBezTo>
                    <a:pt x="5" y="6"/>
                    <a:pt x="5" y="6"/>
                    <a:pt x="5" y="6"/>
                  </a:cubicBezTo>
                  <a:cubicBezTo>
                    <a:pt x="0" y="11"/>
                    <a:pt x="0" y="19"/>
                    <a:pt x="5" y="24"/>
                  </a:cubicBezTo>
                  <a:cubicBezTo>
                    <a:pt x="33" y="52"/>
                    <a:pt x="33" y="52"/>
                    <a:pt x="33" y="52"/>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0"/>
            <p:cNvSpPr>
              <a:spLocks/>
            </p:cNvSpPr>
            <p:nvPr/>
          </p:nvSpPr>
          <p:spPr bwMode="auto">
            <a:xfrm>
              <a:off x="344" y="839"/>
              <a:ext cx="261" cy="284"/>
            </a:xfrm>
            <a:custGeom>
              <a:avLst/>
              <a:gdLst>
                <a:gd name="T0" fmla="*/ 0 w 261"/>
                <a:gd name="T1" fmla="*/ 210 h 284"/>
                <a:gd name="T2" fmla="*/ 0 w 261"/>
                <a:gd name="T3" fmla="*/ 62 h 284"/>
                <a:gd name="T4" fmla="*/ 127 w 261"/>
                <a:gd name="T5" fmla="*/ 0 h 284"/>
                <a:gd name="T6" fmla="*/ 261 w 261"/>
                <a:gd name="T7" fmla="*/ 64 h 284"/>
                <a:gd name="T8" fmla="*/ 261 w 261"/>
                <a:gd name="T9" fmla="*/ 210 h 284"/>
                <a:gd name="T10" fmla="*/ 132 w 261"/>
                <a:gd name="T11" fmla="*/ 284 h 284"/>
                <a:gd name="T12" fmla="*/ 0 w 261"/>
                <a:gd name="T13" fmla="*/ 210 h 284"/>
              </a:gdLst>
              <a:ahLst/>
              <a:cxnLst>
                <a:cxn ang="0">
                  <a:pos x="T0" y="T1"/>
                </a:cxn>
                <a:cxn ang="0">
                  <a:pos x="T2" y="T3"/>
                </a:cxn>
                <a:cxn ang="0">
                  <a:pos x="T4" y="T5"/>
                </a:cxn>
                <a:cxn ang="0">
                  <a:pos x="T6" y="T7"/>
                </a:cxn>
                <a:cxn ang="0">
                  <a:pos x="T8" y="T9"/>
                </a:cxn>
                <a:cxn ang="0">
                  <a:pos x="T10" y="T11"/>
                </a:cxn>
                <a:cxn ang="0">
                  <a:pos x="T12" y="T13"/>
                </a:cxn>
              </a:cxnLst>
              <a:rect l="0" t="0" r="r" b="b"/>
              <a:pathLst>
                <a:path w="261" h="284">
                  <a:moveTo>
                    <a:pt x="0" y="210"/>
                  </a:moveTo>
                  <a:lnTo>
                    <a:pt x="0" y="62"/>
                  </a:lnTo>
                  <a:lnTo>
                    <a:pt x="127" y="0"/>
                  </a:lnTo>
                  <a:lnTo>
                    <a:pt x="261" y="64"/>
                  </a:lnTo>
                  <a:lnTo>
                    <a:pt x="261" y="210"/>
                  </a:lnTo>
                  <a:lnTo>
                    <a:pt x="132" y="284"/>
                  </a:lnTo>
                  <a:lnTo>
                    <a:pt x="0" y="210"/>
                  </a:ln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11"/>
            <p:cNvSpPr>
              <a:spLocks noChangeShapeType="1"/>
            </p:cNvSpPr>
            <p:nvPr/>
          </p:nvSpPr>
          <p:spPr bwMode="auto">
            <a:xfrm flipV="1">
              <a:off x="476" y="903"/>
              <a:ext cx="129" cy="7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12"/>
            <p:cNvSpPr>
              <a:spLocks noChangeShapeType="1"/>
            </p:cNvSpPr>
            <p:nvPr/>
          </p:nvSpPr>
          <p:spPr bwMode="auto">
            <a:xfrm>
              <a:off x="344" y="901"/>
              <a:ext cx="132" cy="72"/>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13"/>
            <p:cNvSpPr>
              <a:spLocks noChangeShapeType="1"/>
            </p:cNvSpPr>
            <p:nvPr/>
          </p:nvSpPr>
          <p:spPr bwMode="auto">
            <a:xfrm>
              <a:off x="565" y="920"/>
              <a:ext cx="0"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4"/>
            <p:cNvSpPr>
              <a:spLocks/>
            </p:cNvSpPr>
            <p:nvPr/>
          </p:nvSpPr>
          <p:spPr bwMode="auto">
            <a:xfrm>
              <a:off x="476" y="903"/>
              <a:ext cx="129" cy="220"/>
            </a:xfrm>
            <a:custGeom>
              <a:avLst/>
              <a:gdLst>
                <a:gd name="T0" fmla="*/ 0 w 129"/>
                <a:gd name="T1" fmla="*/ 220 h 220"/>
                <a:gd name="T2" fmla="*/ 0 w 129"/>
                <a:gd name="T3" fmla="*/ 72 h 220"/>
                <a:gd name="T4" fmla="*/ 129 w 129"/>
                <a:gd name="T5" fmla="*/ 0 h 220"/>
              </a:gdLst>
              <a:ahLst/>
              <a:cxnLst>
                <a:cxn ang="0">
                  <a:pos x="T0" y="T1"/>
                </a:cxn>
                <a:cxn ang="0">
                  <a:pos x="T2" y="T3"/>
                </a:cxn>
                <a:cxn ang="0">
                  <a:pos x="T4" y="T5"/>
                </a:cxn>
              </a:cxnLst>
              <a:rect l="0" t="0" r="r" b="b"/>
              <a:pathLst>
                <a:path w="129" h="220">
                  <a:moveTo>
                    <a:pt x="0" y="220"/>
                  </a:moveTo>
                  <a:lnTo>
                    <a:pt x="0" y="72"/>
                  </a:lnTo>
                  <a:lnTo>
                    <a:pt x="129" y="0"/>
                  </a:lnTo>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15"/>
            <p:cNvSpPr>
              <a:spLocks noChangeShapeType="1"/>
            </p:cNvSpPr>
            <p:nvPr/>
          </p:nvSpPr>
          <p:spPr bwMode="auto">
            <a:xfrm>
              <a:off x="344" y="901"/>
              <a:ext cx="132" cy="74"/>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69"/>
          <p:cNvGrpSpPr>
            <a:grpSpLocks noChangeAspect="1"/>
          </p:cNvGrpSpPr>
          <p:nvPr/>
        </p:nvGrpSpPr>
        <p:grpSpPr bwMode="auto">
          <a:xfrm>
            <a:off x="3277008" y="1576850"/>
            <a:ext cx="420848" cy="490018"/>
            <a:chOff x="2869" y="1573"/>
            <a:chExt cx="505" cy="588"/>
          </a:xfrm>
        </p:grpSpPr>
        <p:sp>
          <p:nvSpPr>
            <p:cNvPr id="146" name="Oval 70"/>
            <p:cNvSpPr>
              <a:spLocks noChangeArrowheads="1"/>
            </p:cNvSpPr>
            <p:nvPr/>
          </p:nvSpPr>
          <p:spPr bwMode="auto">
            <a:xfrm>
              <a:off x="2998" y="1643"/>
              <a:ext cx="244" cy="243"/>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7" name="Oval 71"/>
            <p:cNvSpPr>
              <a:spLocks noChangeArrowheads="1"/>
            </p:cNvSpPr>
            <p:nvPr/>
          </p:nvSpPr>
          <p:spPr bwMode="auto">
            <a:xfrm>
              <a:off x="2926" y="1573"/>
              <a:ext cx="385" cy="382"/>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72"/>
            <p:cNvSpPr>
              <a:spLocks/>
            </p:cNvSpPr>
            <p:nvPr/>
          </p:nvSpPr>
          <p:spPr bwMode="auto">
            <a:xfrm>
              <a:off x="2869" y="1939"/>
              <a:ext cx="201" cy="222"/>
            </a:xfrm>
            <a:custGeom>
              <a:avLst/>
              <a:gdLst>
                <a:gd name="T0" fmla="*/ 201 w 201"/>
                <a:gd name="T1" fmla="*/ 64 h 222"/>
                <a:gd name="T2" fmla="*/ 122 w 201"/>
                <a:gd name="T3" fmla="*/ 222 h 222"/>
                <a:gd name="T4" fmla="*/ 98 w 201"/>
                <a:gd name="T5" fmla="*/ 124 h 222"/>
                <a:gd name="T6" fmla="*/ 0 w 201"/>
                <a:gd name="T7" fmla="*/ 162 h 222"/>
                <a:gd name="T8" fmla="*/ 79 w 201"/>
                <a:gd name="T9" fmla="*/ 0 h 222"/>
              </a:gdLst>
              <a:ahLst/>
              <a:cxnLst>
                <a:cxn ang="0">
                  <a:pos x="T0" y="T1"/>
                </a:cxn>
                <a:cxn ang="0">
                  <a:pos x="T2" y="T3"/>
                </a:cxn>
                <a:cxn ang="0">
                  <a:pos x="T4" y="T5"/>
                </a:cxn>
                <a:cxn ang="0">
                  <a:pos x="T6" y="T7"/>
                </a:cxn>
                <a:cxn ang="0">
                  <a:pos x="T8" y="T9"/>
                </a:cxn>
              </a:cxnLst>
              <a:rect l="0" t="0" r="r" b="b"/>
              <a:pathLst>
                <a:path w="201" h="222">
                  <a:moveTo>
                    <a:pt x="201" y="64"/>
                  </a:moveTo>
                  <a:lnTo>
                    <a:pt x="122" y="222"/>
                  </a:lnTo>
                  <a:lnTo>
                    <a:pt x="98" y="124"/>
                  </a:lnTo>
                  <a:lnTo>
                    <a:pt x="0" y="162"/>
                  </a:lnTo>
                  <a:lnTo>
                    <a:pt x="79"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73"/>
            <p:cNvSpPr>
              <a:spLocks/>
            </p:cNvSpPr>
            <p:nvPr/>
          </p:nvSpPr>
          <p:spPr bwMode="auto">
            <a:xfrm>
              <a:off x="3173" y="1939"/>
              <a:ext cx="201" cy="214"/>
            </a:xfrm>
            <a:custGeom>
              <a:avLst/>
              <a:gdLst>
                <a:gd name="T0" fmla="*/ 129 w 201"/>
                <a:gd name="T1" fmla="*/ 0 h 214"/>
                <a:gd name="T2" fmla="*/ 201 w 201"/>
                <a:gd name="T3" fmla="*/ 160 h 214"/>
                <a:gd name="T4" fmla="*/ 107 w 201"/>
                <a:gd name="T5" fmla="*/ 114 h 214"/>
                <a:gd name="T6" fmla="*/ 76 w 201"/>
                <a:gd name="T7" fmla="*/ 214 h 214"/>
                <a:gd name="T8" fmla="*/ 0 w 201"/>
                <a:gd name="T9" fmla="*/ 52 h 214"/>
              </a:gdLst>
              <a:ahLst/>
              <a:cxnLst>
                <a:cxn ang="0">
                  <a:pos x="T0" y="T1"/>
                </a:cxn>
                <a:cxn ang="0">
                  <a:pos x="T2" y="T3"/>
                </a:cxn>
                <a:cxn ang="0">
                  <a:pos x="T4" y="T5"/>
                </a:cxn>
                <a:cxn ang="0">
                  <a:pos x="T6" y="T7"/>
                </a:cxn>
                <a:cxn ang="0">
                  <a:pos x="T8" y="T9"/>
                </a:cxn>
              </a:cxnLst>
              <a:rect l="0" t="0" r="r" b="b"/>
              <a:pathLst>
                <a:path w="201" h="214">
                  <a:moveTo>
                    <a:pt x="129" y="0"/>
                  </a:moveTo>
                  <a:lnTo>
                    <a:pt x="201" y="160"/>
                  </a:lnTo>
                  <a:lnTo>
                    <a:pt x="107" y="114"/>
                  </a:lnTo>
                  <a:lnTo>
                    <a:pt x="76" y="214"/>
                  </a:lnTo>
                  <a:lnTo>
                    <a:pt x="0" y="52"/>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74"/>
            <p:cNvSpPr>
              <a:spLocks/>
            </p:cNvSpPr>
            <p:nvPr/>
          </p:nvSpPr>
          <p:spPr bwMode="auto">
            <a:xfrm>
              <a:off x="3087" y="1719"/>
              <a:ext cx="38" cy="103"/>
            </a:xfrm>
            <a:custGeom>
              <a:avLst/>
              <a:gdLst>
                <a:gd name="T0" fmla="*/ 0 w 38"/>
                <a:gd name="T1" fmla="*/ 31 h 103"/>
                <a:gd name="T2" fmla="*/ 38 w 38"/>
                <a:gd name="T3" fmla="*/ 0 h 103"/>
                <a:gd name="T4" fmla="*/ 38 w 38"/>
                <a:gd name="T5" fmla="*/ 103 h 103"/>
              </a:gdLst>
              <a:ahLst/>
              <a:cxnLst>
                <a:cxn ang="0">
                  <a:pos x="T0" y="T1"/>
                </a:cxn>
                <a:cxn ang="0">
                  <a:pos x="T2" y="T3"/>
                </a:cxn>
                <a:cxn ang="0">
                  <a:pos x="T4" y="T5"/>
                </a:cxn>
              </a:cxnLst>
              <a:rect l="0" t="0" r="r" b="b"/>
              <a:pathLst>
                <a:path w="38" h="103">
                  <a:moveTo>
                    <a:pt x="0" y="31"/>
                  </a:moveTo>
                  <a:lnTo>
                    <a:pt x="38" y="0"/>
                  </a:lnTo>
                  <a:lnTo>
                    <a:pt x="38" y="103"/>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1" name="Group 69"/>
          <p:cNvGrpSpPr>
            <a:grpSpLocks noChangeAspect="1"/>
          </p:cNvGrpSpPr>
          <p:nvPr/>
        </p:nvGrpSpPr>
        <p:grpSpPr bwMode="auto">
          <a:xfrm>
            <a:off x="3280546" y="2239607"/>
            <a:ext cx="420848" cy="490018"/>
            <a:chOff x="2869" y="1573"/>
            <a:chExt cx="505" cy="588"/>
          </a:xfrm>
        </p:grpSpPr>
        <p:sp>
          <p:nvSpPr>
            <p:cNvPr id="152" name="Oval 70"/>
            <p:cNvSpPr>
              <a:spLocks noChangeArrowheads="1"/>
            </p:cNvSpPr>
            <p:nvPr/>
          </p:nvSpPr>
          <p:spPr bwMode="auto">
            <a:xfrm>
              <a:off x="2998" y="1643"/>
              <a:ext cx="244" cy="243"/>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3" name="Oval 71"/>
            <p:cNvSpPr>
              <a:spLocks noChangeArrowheads="1"/>
            </p:cNvSpPr>
            <p:nvPr/>
          </p:nvSpPr>
          <p:spPr bwMode="auto">
            <a:xfrm>
              <a:off x="2926" y="1573"/>
              <a:ext cx="385" cy="382"/>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72"/>
            <p:cNvSpPr>
              <a:spLocks/>
            </p:cNvSpPr>
            <p:nvPr/>
          </p:nvSpPr>
          <p:spPr bwMode="auto">
            <a:xfrm>
              <a:off x="2869" y="1939"/>
              <a:ext cx="201" cy="222"/>
            </a:xfrm>
            <a:custGeom>
              <a:avLst/>
              <a:gdLst>
                <a:gd name="T0" fmla="*/ 201 w 201"/>
                <a:gd name="T1" fmla="*/ 64 h 222"/>
                <a:gd name="T2" fmla="*/ 122 w 201"/>
                <a:gd name="T3" fmla="*/ 222 h 222"/>
                <a:gd name="T4" fmla="*/ 98 w 201"/>
                <a:gd name="T5" fmla="*/ 124 h 222"/>
                <a:gd name="T6" fmla="*/ 0 w 201"/>
                <a:gd name="T7" fmla="*/ 162 h 222"/>
                <a:gd name="T8" fmla="*/ 79 w 201"/>
                <a:gd name="T9" fmla="*/ 0 h 222"/>
              </a:gdLst>
              <a:ahLst/>
              <a:cxnLst>
                <a:cxn ang="0">
                  <a:pos x="T0" y="T1"/>
                </a:cxn>
                <a:cxn ang="0">
                  <a:pos x="T2" y="T3"/>
                </a:cxn>
                <a:cxn ang="0">
                  <a:pos x="T4" y="T5"/>
                </a:cxn>
                <a:cxn ang="0">
                  <a:pos x="T6" y="T7"/>
                </a:cxn>
                <a:cxn ang="0">
                  <a:pos x="T8" y="T9"/>
                </a:cxn>
              </a:cxnLst>
              <a:rect l="0" t="0" r="r" b="b"/>
              <a:pathLst>
                <a:path w="201" h="222">
                  <a:moveTo>
                    <a:pt x="201" y="64"/>
                  </a:moveTo>
                  <a:lnTo>
                    <a:pt x="122" y="222"/>
                  </a:lnTo>
                  <a:lnTo>
                    <a:pt x="98" y="124"/>
                  </a:lnTo>
                  <a:lnTo>
                    <a:pt x="0" y="162"/>
                  </a:lnTo>
                  <a:lnTo>
                    <a:pt x="79"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73"/>
            <p:cNvSpPr>
              <a:spLocks/>
            </p:cNvSpPr>
            <p:nvPr/>
          </p:nvSpPr>
          <p:spPr bwMode="auto">
            <a:xfrm>
              <a:off x="3173" y="1939"/>
              <a:ext cx="201" cy="214"/>
            </a:xfrm>
            <a:custGeom>
              <a:avLst/>
              <a:gdLst>
                <a:gd name="T0" fmla="*/ 129 w 201"/>
                <a:gd name="T1" fmla="*/ 0 h 214"/>
                <a:gd name="T2" fmla="*/ 201 w 201"/>
                <a:gd name="T3" fmla="*/ 160 h 214"/>
                <a:gd name="T4" fmla="*/ 107 w 201"/>
                <a:gd name="T5" fmla="*/ 114 h 214"/>
                <a:gd name="T6" fmla="*/ 76 w 201"/>
                <a:gd name="T7" fmla="*/ 214 h 214"/>
                <a:gd name="T8" fmla="*/ 0 w 201"/>
                <a:gd name="T9" fmla="*/ 52 h 214"/>
              </a:gdLst>
              <a:ahLst/>
              <a:cxnLst>
                <a:cxn ang="0">
                  <a:pos x="T0" y="T1"/>
                </a:cxn>
                <a:cxn ang="0">
                  <a:pos x="T2" y="T3"/>
                </a:cxn>
                <a:cxn ang="0">
                  <a:pos x="T4" y="T5"/>
                </a:cxn>
                <a:cxn ang="0">
                  <a:pos x="T6" y="T7"/>
                </a:cxn>
                <a:cxn ang="0">
                  <a:pos x="T8" y="T9"/>
                </a:cxn>
              </a:cxnLst>
              <a:rect l="0" t="0" r="r" b="b"/>
              <a:pathLst>
                <a:path w="201" h="214">
                  <a:moveTo>
                    <a:pt x="129" y="0"/>
                  </a:moveTo>
                  <a:lnTo>
                    <a:pt x="201" y="160"/>
                  </a:lnTo>
                  <a:lnTo>
                    <a:pt x="107" y="114"/>
                  </a:lnTo>
                  <a:lnTo>
                    <a:pt x="76" y="214"/>
                  </a:lnTo>
                  <a:lnTo>
                    <a:pt x="0" y="52"/>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74"/>
            <p:cNvSpPr>
              <a:spLocks/>
            </p:cNvSpPr>
            <p:nvPr/>
          </p:nvSpPr>
          <p:spPr bwMode="auto">
            <a:xfrm>
              <a:off x="3087" y="1719"/>
              <a:ext cx="38" cy="103"/>
            </a:xfrm>
            <a:custGeom>
              <a:avLst/>
              <a:gdLst>
                <a:gd name="T0" fmla="*/ 0 w 38"/>
                <a:gd name="T1" fmla="*/ 31 h 103"/>
                <a:gd name="T2" fmla="*/ 38 w 38"/>
                <a:gd name="T3" fmla="*/ 0 h 103"/>
                <a:gd name="T4" fmla="*/ 38 w 38"/>
                <a:gd name="T5" fmla="*/ 103 h 103"/>
              </a:gdLst>
              <a:ahLst/>
              <a:cxnLst>
                <a:cxn ang="0">
                  <a:pos x="T0" y="T1"/>
                </a:cxn>
                <a:cxn ang="0">
                  <a:pos x="T2" y="T3"/>
                </a:cxn>
                <a:cxn ang="0">
                  <a:pos x="T4" y="T5"/>
                </a:cxn>
              </a:cxnLst>
              <a:rect l="0" t="0" r="r" b="b"/>
              <a:pathLst>
                <a:path w="38" h="103">
                  <a:moveTo>
                    <a:pt x="0" y="31"/>
                  </a:moveTo>
                  <a:lnTo>
                    <a:pt x="38" y="0"/>
                  </a:lnTo>
                  <a:lnTo>
                    <a:pt x="38" y="103"/>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156"/>
          <p:cNvGrpSpPr/>
          <p:nvPr/>
        </p:nvGrpSpPr>
        <p:grpSpPr>
          <a:xfrm>
            <a:off x="3901444" y="2234576"/>
            <a:ext cx="487518" cy="456683"/>
            <a:chOff x="1073493" y="7279302"/>
            <a:chExt cx="487518" cy="456683"/>
          </a:xfrm>
        </p:grpSpPr>
        <p:sp>
          <p:nvSpPr>
            <p:cNvPr id="158" name="Freeform 29"/>
            <p:cNvSpPr>
              <a:spLocks/>
            </p:cNvSpPr>
            <p:nvPr/>
          </p:nvSpPr>
          <p:spPr bwMode="auto">
            <a:xfrm>
              <a:off x="1073493" y="7279302"/>
              <a:ext cx="487518" cy="456683"/>
            </a:xfrm>
            <a:custGeom>
              <a:avLst/>
              <a:gdLst>
                <a:gd name="T0" fmla="*/ 188 w 244"/>
                <a:gd name="T1" fmla="*/ 229 h 229"/>
                <a:gd name="T2" fmla="*/ 184 w 244"/>
                <a:gd name="T3" fmla="*/ 182 h 229"/>
                <a:gd name="T4" fmla="*/ 202 w 244"/>
                <a:gd name="T5" fmla="*/ 139 h 229"/>
                <a:gd name="T6" fmla="*/ 202 w 244"/>
                <a:gd name="T7" fmla="*/ 139 h 229"/>
                <a:gd name="T8" fmla="*/ 181 w 244"/>
                <a:gd name="T9" fmla="*/ 20 h 229"/>
                <a:gd name="T10" fmla="*/ 181 w 244"/>
                <a:gd name="T11" fmla="*/ 20 h 229"/>
                <a:gd name="T12" fmla="*/ 116 w 244"/>
                <a:gd name="T13" fmla="*/ 0 h 229"/>
                <a:gd name="T14" fmla="*/ 52 w 244"/>
                <a:gd name="T15" fmla="*/ 19 h 229"/>
                <a:gd name="T16" fmla="*/ 27 w 244"/>
                <a:gd name="T17" fmla="*/ 86 h 229"/>
                <a:gd name="T18" fmla="*/ 26 w 244"/>
                <a:gd name="T19" fmla="*/ 102 h 229"/>
                <a:gd name="T20" fmla="*/ 3 w 244"/>
                <a:gd name="T21" fmla="*/ 129 h 229"/>
                <a:gd name="T22" fmla="*/ 2 w 244"/>
                <a:gd name="T23" fmla="*/ 131 h 229"/>
                <a:gd name="T24" fmla="*/ 3 w 244"/>
                <a:gd name="T25" fmla="*/ 143 h 229"/>
                <a:gd name="T26" fmla="*/ 14 w 244"/>
                <a:gd name="T27" fmla="*/ 148 h 229"/>
                <a:gd name="T28" fmla="*/ 24 w 244"/>
                <a:gd name="T29" fmla="*/ 151 h 229"/>
                <a:gd name="T30" fmla="*/ 28 w 244"/>
                <a:gd name="T31" fmla="*/ 166 h 229"/>
                <a:gd name="T32" fmla="*/ 27 w 244"/>
                <a:gd name="T33" fmla="*/ 184 h 229"/>
                <a:gd name="T34" fmla="*/ 33 w 244"/>
                <a:gd name="T35" fmla="*/ 210 h 229"/>
                <a:gd name="T36" fmla="*/ 34 w 244"/>
                <a:gd name="T37" fmla="*/ 211 h 229"/>
                <a:gd name="T38" fmla="*/ 34 w 244"/>
                <a:gd name="T39" fmla="*/ 211 h 229"/>
                <a:gd name="T40" fmla="*/ 51 w 244"/>
                <a:gd name="T41" fmla="*/ 214 h 229"/>
                <a:gd name="T42" fmla="*/ 82 w 244"/>
                <a:gd name="T43" fmla="*/ 210 h 229"/>
                <a:gd name="T44" fmla="*/ 86 w 244"/>
                <a:gd name="T45"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 h="229">
                  <a:moveTo>
                    <a:pt x="188" y="229"/>
                  </a:moveTo>
                  <a:cubicBezTo>
                    <a:pt x="186" y="219"/>
                    <a:pt x="183" y="199"/>
                    <a:pt x="184" y="182"/>
                  </a:cubicBezTo>
                  <a:cubicBezTo>
                    <a:pt x="185" y="178"/>
                    <a:pt x="191" y="155"/>
                    <a:pt x="202" y="139"/>
                  </a:cubicBezTo>
                  <a:cubicBezTo>
                    <a:pt x="202" y="139"/>
                    <a:pt x="202" y="139"/>
                    <a:pt x="202" y="139"/>
                  </a:cubicBezTo>
                  <a:cubicBezTo>
                    <a:pt x="202" y="138"/>
                    <a:pt x="244" y="66"/>
                    <a:pt x="181" y="20"/>
                  </a:cubicBezTo>
                  <a:cubicBezTo>
                    <a:pt x="181" y="20"/>
                    <a:pt x="181" y="20"/>
                    <a:pt x="181" y="20"/>
                  </a:cubicBezTo>
                  <a:cubicBezTo>
                    <a:pt x="179" y="19"/>
                    <a:pt x="154" y="0"/>
                    <a:pt x="116" y="0"/>
                  </a:cubicBezTo>
                  <a:cubicBezTo>
                    <a:pt x="93" y="0"/>
                    <a:pt x="72" y="7"/>
                    <a:pt x="52" y="19"/>
                  </a:cubicBezTo>
                  <a:cubicBezTo>
                    <a:pt x="50" y="19"/>
                    <a:pt x="17" y="37"/>
                    <a:pt x="27" y="86"/>
                  </a:cubicBezTo>
                  <a:cubicBezTo>
                    <a:pt x="28" y="93"/>
                    <a:pt x="27" y="100"/>
                    <a:pt x="26" y="102"/>
                  </a:cubicBezTo>
                  <a:cubicBezTo>
                    <a:pt x="3" y="129"/>
                    <a:pt x="3" y="129"/>
                    <a:pt x="3" y="129"/>
                  </a:cubicBezTo>
                  <a:cubicBezTo>
                    <a:pt x="3" y="130"/>
                    <a:pt x="3" y="130"/>
                    <a:pt x="2" y="131"/>
                  </a:cubicBezTo>
                  <a:cubicBezTo>
                    <a:pt x="2" y="132"/>
                    <a:pt x="0" y="137"/>
                    <a:pt x="3" y="143"/>
                  </a:cubicBezTo>
                  <a:cubicBezTo>
                    <a:pt x="5" y="145"/>
                    <a:pt x="7" y="148"/>
                    <a:pt x="14" y="148"/>
                  </a:cubicBezTo>
                  <a:cubicBezTo>
                    <a:pt x="24" y="151"/>
                    <a:pt x="24" y="151"/>
                    <a:pt x="24" y="151"/>
                  </a:cubicBezTo>
                  <a:cubicBezTo>
                    <a:pt x="26" y="155"/>
                    <a:pt x="28" y="161"/>
                    <a:pt x="28" y="166"/>
                  </a:cubicBezTo>
                  <a:cubicBezTo>
                    <a:pt x="29" y="173"/>
                    <a:pt x="27" y="182"/>
                    <a:pt x="27" y="184"/>
                  </a:cubicBezTo>
                  <a:cubicBezTo>
                    <a:pt x="25" y="191"/>
                    <a:pt x="24" y="203"/>
                    <a:pt x="33" y="210"/>
                  </a:cubicBezTo>
                  <a:cubicBezTo>
                    <a:pt x="33" y="210"/>
                    <a:pt x="34" y="210"/>
                    <a:pt x="34" y="211"/>
                  </a:cubicBezTo>
                  <a:cubicBezTo>
                    <a:pt x="34" y="211"/>
                    <a:pt x="34" y="211"/>
                    <a:pt x="34" y="211"/>
                  </a:cubicBezTo>
                  <a:cubicBezTo>
                    <a:pt x="36" y="212"/>
                    <a:pt x="40" y="214"/>
                    <a:pt x="51" y="214"/>
                  </a:cubicBezTo>
                  <a:cubicBezTo>
                    <a:pt x="58" y="214"/>
                    <a:pt x="69" y="213"/>
                    <a:pt x="82" y="210"/>
                  </a:cubicBezTo>
                  <a:cubicBezTo>
                    <a:pt x="83" y="213"/>
                    <a:pt x="84" y="219"/>
                    <a:pt x="86" y="22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0"/>
            <p:cNvSpPr>
              <a:spLocks/>
            </p:cNvSpPr>
            <p:nvPr/>
          </p:nvSpPr>
          <p:spPr bwMode="auto">
            <a:xfrm>
              <a:off x="1247666" y="7385139"/>
              <a:ext cx="125838" cy="137505"/>
            </a:xfrm>
            <a:custGeom>
              <a:avLst/>
              <a:gdLst>
                <a:gd name="T0" fmla="*/ 31 w 63"/>
                <a:gd name="T1" fmla="*/ 0 h 69"/>
                <a:gd name="T2" fmla="*/ 0 w 63"/>
                <a:gd name="T3" fmla="*/ 31 h 69"/>
                <a:gd name="T4" fmla="*/ 6 w 63"/>
                <a:gd name="T5" fmla="*/ 49 h 69"/>
                <a:gd name="T6" fmla="*/ 18 w 63"/>
                <a:gd name="T7" fmla="*/ 69 h 69"/>
                <a:gd name="T8" fmla="*/ 31 w 63"/>
                <a:gd name="T9" fmla="*/ 69 h 69"/>
                <a:gd name="T10" fmla="*/ 44 w 63"/>
                <a:gd name="T11" fmla="*/ 69 h 69"/>
                <a:gd name="T12" fmla="*/ 57 w 63"/>
                <a:gd name="T13" fmla="*/ 49 h 69"/>
                <a:gd name="T14" fmla="*/ 63 w 63"/>
                <a:gd name="T15" fmla="*/ 31 h 69"/>
                <a:gd name="T16" fmla="*/ 31 w 6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9">
                  <a:moveTo>
                    <a:pt x="31" y="0"/>
                  </a:moveTo>
                  <a:cubicBezTo>
                    <a:pt x="14" y="0"/>
                    <a:pt x="0" y="14"/>
                    <a:pt x="0" y="31"/>
                  </a:cubicBezTo>
                  <a:cubicBezTo>
                    <a:pt x="0" y="39"/>
                    <a:pt x="2" y="45"/>
                    <a:pt x="6" y="49"/>
                  </a:cubicBezTo>
                  <a:cubicBezTo>
                    <a:pt x="11" y="56"/>
                    <a:pt x="17" y="58"/>
                    <a:pt x="18" y="69"/>
                  </a:cubicBezTo>
                  <a:cubicBezTo>
                    <a:pt x="31" y="69"/>
                    <a:pt x="31" y="69"/>
                    <a:pt x="31" y="69"/>
                  </a:cubicBezTo>
                  <a:cubicBezTo>
                    <a:pt x="44" y="69"/>
                    <a:pt x="44" y="69"/>
                    <a:pt x="44" y="69"/>
                  </a:cubicBezTo>
                  <a:cubicBezTo>
                    <a:pt x="45" y="58"/>
                    <a:pt x="51" y="56"/>
                    <a:pt x="57" y="49"/>
                  </a:cubicBezTo>
                  <a:cubicBezTo>
                    <a:pt x="61" y="45"/>
                    <a:pt x="63" y="39"/>
                    <a:pt x="63" y="31"/>
                  </a:cubicBezTo>
                  <a:cubicBezTo>
                    <a:pt x="63" y="14"/>
                    <a:pt x="49" y="0"/>
                    <a:pt x="31" y="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31"/>
            <p:cNvSpPr>
              <a:spLocks noChangeShapeType="1"/>
            </p:cNvSpPr>
            <p:nvPr/>
          </p:nvSpPr>
          <p:spPr bwMode="auto">
            <a:xfrm>
              <a:off x="1307668" y="7470976"/>
              <a:ext cx="0" cy="49168"/>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32"/>
            <p:cNvSpPr>
              <a:spLocks noChangeShapeType="1"/>
            </p:cNvSpPr>
            <p:nvPr/>
          </p:nvSpPr>
          <p:spPr bwMode="auto">
            <a:xfrm>
              <a:off x="1289334" y="7452642"/>
              <a:ext cx="18334" cy="158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33"/>
            <p:cNvSpPr>
              <a:spLocks noChangeShapeType="1"/>
            </p:cNvSpPr>
            <p:nvPr/>
          </p:nvSpPr>
          <p:spPr bwMode="auto">
            <a:xfrm flipH="1">
              <a:off x="1309335" y="7452642"/>
              <a:ext cx="15834" cy="158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34"/>
            <p:cNvSpPr>
              <a:spLocks noChangeShapeType="1"/>
            </p:cNvSpPr>
            <p:nvPr/>
          </p:nvSpPr>
          <p:spPr bwMode="auto">
            <a:xfrm>
              <a:off x="1219332" y="7379306"/>
              <a:ext cx="14167" cy="133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35"/>
            <p:cNvSpPr>
              <a:spLocks noChangeShapeType="1"/>
            </p:cNvSpPr>
            <p:nvPr/>
          </p:nvSpPr>
          <p:spPr bwMode="auto">
            <a:xfrm flipH="1">
              <a:off x="1386838" y="7379306"/>
              <a:ext cx="12500" cy="133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36"/>
            <p:cNvSpPr>
              <a:spLocks noChangeShapeType="1"/>
            </p:cNvSpPr>
            <p:nvPr/>
          </p:nvSpPr>
          <p:spPr bwMode="auto">
            <a:xfrm>
              <a:off x="1307668" y="7329304"/>
              <a:ext cx="0" cy="1750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37"/>
            <p:cNvSpPr>
              <a:spLocks noChangeShapeType="1"/>
            </p:cNvSpPr>
            <p:nvPr/>
          </p:nvSpPr>
          <p:spPr bwMode="auto">
            <a:xfrm flipH="1">
              <a:off x="1133495" y="7618481"/>
              <a:ext cx="55835" cy="1667"/>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41"/>
          <p:cNvGrpSpPr>
            <a:grpSpLocks noChangeAspect="1"/>
          </p:cNvGrpSpPr>
          <p:nvPr/>
        </p:nvGrpSpPr>
        <p:grpSpPr bwMode="auto">
          <a:xfrm>
            <a:off x="3922695" y="1554407"/>
            <a:ext cx="445016" cy="507518"/>
            <a:chOff x="4950" y="1577"/>
            <a:chExt cx="534" cy="609"/>
          </a:xfrm>
          <a:noFill/>
        </p:grpSpPr>
        <p:sp>
          <p:nvSpPr>
            <p:cNvPr id="168" name="Oval 142"/>
            <p:cNvSpPr>
              <a:spLocks noChangeArrowheads="1"/>
            </p:cNvSpPr>
            <p:nvPr/>
          </p:nvSpPr>
          <p:spPr bwMode="auto">
            <a:xfrm>
              <a:off x="5151" y="1577"/>
              <a:ext cx="132" cy="131"/>
            </a:xfrm>
            <a:prstGeom prst="ellipse">
              <a:avLst/>
            </a:pr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43"/>
            <p:cNvSpPr>
              <a:spLocks/>
            </p:cNvSpPr>
            <p:nvPr/>
          </p:nvSpPr>
          <p:spPr bwMode="auto">
            <a:xfrm>
              <a:off x="5111" y="1778"/>
              <a:ext cx="210" cy="408"/>
            </a:xfrm>
            <a:custGeom>
              <a:avLst/>
              <a:gdLst>
                <a:gd name="T0" fmla="*/ 66 w 88"/>
                <a:gd name="T1" fmla="*/ 171 h 171"/>
                <a:gd name="T2" fmla="*/ 66 w 88"/>
                <a:gd name="T3" fmla="*/ 101 h 171"/>
                <a:gd name="T4" fmla="*/ 68 w 88"/>
                <a:gd name="T5" fmla="*/ 101 h 171"/>
                <a:gd name="T6" fmla="*/ 88 w 88"/>
                <a:gd name="T7" fmla="*/ 80 h 171"/>
                <a:gd name="T8" fmla="*/ 88 w 88"/>
                <a:gd name="T9" fmla="*/ 20 h 171"/>
                <a:gd name="T10" fmla="*/ 68 w 88"/>
                <a:gd name="T11" fmla="*/ 0 h 171"/>
                <a:gd name="T12" fmla="*/ 20 w 88"/>
                <a:gd name="T13" fmla="*/ 0 h 171"/>
                <a:gd name="T14" fmla="*/ 0 w 88"/>
                <a:gd name="T15" fmla="*/ 20 h 171"/>
                <a:gd name="T16" fmla="*/ 0 w 88"/>
                <a:gd name="T17" fmla="*/ 80 h 171"/>
                <a:gd name="T18" fmla="*/ 20 w 88"/>
                <a:gd name="T19" fmla="*/ 101 h 171"/>
                <a:gd name="T20" fmla="*/ 23 w 88"/>
                <a:gd name="T21" fmla="*/ 101 h 171"/>
                <a:gd name="T22" fmla="*/ 23 w 88"/>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71">
                  <a:moveTo>
                    <a:pt x="66" y="171"/>
                  </a:moveTo>
                  <a:cubicBezTo>
                    <a:pt x="66" y="101"/>
                    <a:pt x="66" y="101"/>
                    <a:pt x="66" y="101"/>
                  </a:cubicBezTo>
                  <a:cubicBezTo>
                    <a:pt x="68" y="101"/>
                    <a:pt x="68" y="101"/>
                    <a:pt x="68" y="101"/>
                  </a:cubicBezTo>
                  <a:cubicBezTo>
                    <a:pt x="79" y="101"/>
                    <a:pt x="88" y="91"/>
                    <a:pt x="88" y="80"/>
                  </a:cubicBezTo>
                  <a:cubicBezTo>
                    <a:pt x="88" y="20"/>
                    <a:pt x="88" y="20"/>
                    <a:pt x="88" y="20"/>
                  </a:cubicBezTo>
                  <a:cubicBezTo>
                    <a:pt x="88" y="9"/>
                    <a:pt x="79" y="0"/>
                    <a:pt x="68" y="0"/>
                  </a:cubicBezTo>
                  <a:cubicBezTo>
                    <a:pt x="20" y="0"/>
                    <a:pt x="20" y="0"/>
                    <a:pt x="20" y="0"/>
                  </a:cubicBezTo>
                  <a:cubicBezTo>
                    <a:pt x="9" y="0"/>
                    <a:pt x="0" y="9"/>
                    <a:pt x="0" y="20"/>
                  </a:cubicBezTo>
                  <a:cubicBezTo>
                    <a:pt x="0" y="80"/>
                    <a:pt x="0" y="80"/>
                    <a:pt x="0" y="80"/>
                  </a:cubicBezTo>
                  <a:cubicBezTo>
                    <a:pt x="0" y="91"/>
                    <a:pt x="9" y="101"/>
                    <a:pt x="20" y="101"/>
                  </a:cubicBezTo>
                  <a:cubicBezTo>
                    <a:pt x="23" y="101"/>
                    <a:pt x="23" y="101"/>
                    <a:pt x="23" y="101"/>
                  </a:cubicBezTo>
                  <a:cubicBezTo>
                    <a:pt x="23" y="171"/>
                    <a:pt x="23" y="171"/>
                    <a:pt x="23" y="171"/>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44"/>
            <p:cNvSpPr>
              <a:spLocks/>
            </p:cNvSpPr>
            <p:nvPr/>
          </p:nvSpPr>
          <p:spPr bwMode="auto">
            <a:xfrm>
              <a:off x="5340" y="1646"/>
              <a:ext cx="132" cy="132"/>
            </a:xfrm>
            <a:custGeom>
              <a:avLst/>
              <a:gdLst>
                <a:gd name="T0" fmla="*/ 28 w 55"/>
                <a:gd name="T1" fmla="*/ 55 h 55"/>
                <a:gd name="T2" fmla="*/ 55 w 55"/>
                <a:gd name="T3" fmla="*/ 28 h 55"/>
                <a:gd name="T4" fmla="*/ 28 w 55"/>
                <a:gd name="T5" fmla="*/ 0 h 55"/>
                <a:gd name="T6" fmla="*/ 0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46" y="55"/>
                    <a:pt x="55" y="43"/>
                    <a:pt x="55" y="28"/>
                  </a:cubicBezTo>
                  <a:cubicBezTo>
                    <a:pt x="55" y="12"/>
                    <a:pt x="43" y="0"/>
                    <a:pt x="28" y="0"/>
                  </a:cubicBezTo>
                  <a:cubicBezTo>
                    <a:pt x="13" y="0"/>
                    <a:pt x="0" y="12"/>
                    <a:pt x="0" y="28"/>
                  </a:cubicBezTo>
                  <a:cubicBezTo>
                    <a:pt x="0" y="43"/>
                    <a:pt x="13" y="55"/>
                    <a:pt x="28" y="55"/>
                  </a:cubicBezTo>
                  <a:close/>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45"/>
            <p:cNvSpPr>
              <a:spLocks/>
            </p:cNvSpPr>
            <p:nvPr/>
          </p:nvSpPr>
          <p:spPr bwMode="auto">
            <a:xfrm>
              <a:off x="5374" y="1847"/>
              <a:ext cx="110" cy="339"/>
            </a:xfrm>
            <a:custGeom>
              <a:avLst/>
              <a:gdLst>
                <a:gd name="T0" fmla="*/ 26 w 46"/>
                <a:gd name="T1" fmla="*/ 142 h 142"/>
                <a:gd name="T2" fmla="*/ 26 w 46"/>
                <a:gd name="T3" fmla="*/ 83 h 142"/>
                <a:gd name="T4" fmla="*/ 28 w 46"/>
                <a:gd name="T5" fmla="*/ 83 h 142"/>
                <a:gd name="T6" fmla="*/ 46 w 46"/>
                <a:gd name="T7" fmla="*/ 67 h 142"/>
                <a:gd name="T8" fmla="*/ 46 w 46"/>
                <a:gd name="T9" fmla="*/ 16 h 142"/>
                <a:gd name="T10" fmla="*/ 28 w 46"/>
                <a:gd name="T11" fmla="*/ 0 h 142"/>
                <a:gd name="T12" fmla="*/ 0 w 4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6" h="142">
                  <a:moveTo>
                    <a:pt x="26" y="142"/>
                  </a:moveTo>
                  <a:cubicBezTo>
                    <a:pt x="26" y="83"/>
                    <a:pt x="26" y="83"/>
                    <a:pt x="26" y="83"/>
                  </a:cubicBezTo>
                  <a:cubicBezTo>
                    <a:pt x="28" y="83"/>
                    <a:pt x="28" y="83"/>
                    <a:pt x="28" y="83"/>
                  </a:cubicBezTo>
                  <a:cubicBezTo>
                    <a:pt x="38" y="83"/>
                    <a:pt x="46" y="76"/>
                    <a:pt x="46" y="67"/>
                  </a:cubicBezTo>
                  <a:cubicBezTo>
                    <a:pt x="46" y="16"/>
                    <a:pt x="46" y="16"/>
                    <a:pt x="46" y="16"/>
                  </a:cubicBezTo>
                  <a:cubicBezTo>
                    <a:pt x="46" y="7"/>
                    <a:pt x="38" y="0"/>
                    <a:pt x="28" y="0"/>
                  </a:cubicBezTo>
                  <a:cubicBezTo>
                    <a:pt x="0" y="0"/>
                    <a:pt x="0" y="0"/>
                    <a:pt x="0" y="0"/>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2" name="Oval 146"/>
            <p:cNvSpPr>
              <a:spLocks noChangeArrowheads="1"/>
            </p:cNvSpPr>
            <p:nvPr/>
          </p:nvSpPr>
          <p:spPr bwMode="auto">
            <a:xfrm>
              <a:off x="4960" y="1646"/>
              <a:ext cx="131" cy="132"/>
            </a:xfrm>
            <a:prstGeom prst="ellipse">
              <a:avLst/>
            </a:pr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47"/>
            <p:cNvSpPr>
              <a:spLocks/>
            </p:cNvSpPr>
            <p:nvPr/>
          </p:nvSpPr>
          <p:spPr bwMode="auto">
            <a:xfrm>
              <a:off x="4950" y="1847"/>
              <a:ext cx="108" cy="339"/>
            </a:xfrm>
            <a:custGeom>
              <a:avLst/>
              <a:gdLst>
                <a:gd name="T0" fmla="*/ 19 w 45"/>
                <a:gd name="T1" fmla="*/ 142 h 142"/>
                <a:gd name="T2" fmla="*/ 19 w 45"/>
                <a:gd name="T3" fmla="*/ 83 h 142"/>
                <a:gd name="T4" fmla="*/ 17 w 45"/>
                <a:gd name="T5" fmla="*/ 83 h 142"/>
                <a:gd name="T6" fmla="*/ 0 w 45"/>
                <a:gd name="T7" fmla="*/ 67 h 142"/>
                <a:gd name="T8" fmla="*/ 0 w 45"/>
                <a:gd name="T9" fmla="*/ 16 h 142"/>
                <a:gd name="T10" fmla="*/ 17 w 45"/>
                <a:gd name="T11" fmla="*/ 0 h 142"/>
                <a:gd name="T12" fmla="*/ 45 w 45"/>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5" h="142">
                  <a:moveTo>
                    <a:pt x="19" y="142"/>
                  </a:moveTo>
                  <a:cubicBezTo>
                    <a:pt x="19" y="83"/>
                    <a:pt x="19" y="83"/>
                    <a:pt x="19" y="83"/>
                  </a:cubicBezTo>
                  <a:cubicBezTo>
                    <a:pt x="17" y="83"/>
                    <a:pt x="17" y="83"/>
                    <a:pt x="17" y="83"/>
                  </a:cubicBezTo>
                  <a:cubicBezTo>
                    <a:pt x="7" y="83"/>
                    <a:pt x="0" y="76"/>
                    <a:pt x="0" y="67"/>
                  </a:cubicBezTo>
                  <a:cubicBezTo>
                    <a:pt x="0" y="16"/>
                    <a:pt x="0" y="16"/>
                    <a:pt x="0" y="16"/>
                  </a:cubicBezTo>
                  <a:cubicBezTo>
                    <a:pt x="0" y="7"/>
                    <a:pt x="7" y="0"/>
                    <a:pt x="17" y="0"/>
                  </a:cubicBezTo>
                  <a:cubicBezTo>
                    <a:pt x="45" y="0"/>
                    <a:pt x="45" y="0"/>
                    <a:pt x="45" y="0"/>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74" name="Group 141"/>
          <p:cNvGrpSpPr>
            <a:grpSpLocks noChangeAspect="1"/>
          </p:cNvGrpSpPr>
          <p:nvPr/>
        </p:nvGrpSpPr>
        <p:grpSpPr bwMode="auto">
          <a:xfrm>
            <a:off x="2634062" y="2873313"/>
            <a:ext cx="445016" cy="507518"/>
            <a:chOff x="4950" y="1577"/>
            <a:chExt cx="534" cy="609"/>
          </a:xfrm>
          <a:noFill/>
        </p:grpSpPr>
        <p:sp>
          <p:nvSpPr>
            <p:cNvPr id="175" name="Oval 142"/>
            <p:cNvSpPr>
              <a:spLocks noChangeArrowheads="1"/>
            </p:cNvSpPr>
            <p:nvPr/>
          </p:nvSpPr>
          <p:spPr bwMode="auto">
            <a:xfrm>
              <a:off x="5151" y="1577"/>
              <a:ext cx="132" cy="131"/>
            </a:xfrm>
            <a:prstGeom prst="ellipse">
              <a:avLst/>
            </a:pr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143"/>
            <p:cNvSpPr>
              <a:spLocks/>
            </p:cNvSpPr>
            <p:nvPr/>
          </p:nvSpPr>
          <p:spPr bwMode="auto">
            <a:xfrm>
              <a:off x="5111" y="1778"/>
              <a:ext cx="210" cy="408"/>
            </a:xfrm>
            <a:custGeom>
              <a:avLst/>
              <a:gdLst>
                <a:gd name="T0" fmla="*/ 66 w 88"/>
                <a:gd name="T1" fmla="*/ 171 h 171"/>
                <a:gd name="T2" fmla="*/ 66 w 88"/>
                <a:gd name="T3" fmla="*/ 101 h 171"/>
                <a:gd name="T4" fmla="*/ 68 w 88"/>
                <a:gd name="T5" fmla="*/ 101 h 171"/>
                <a:gd name="T6" fmla="*/ 88 w 88"/>
                <a:gd name="T7" fmla="*/ 80 h 171"/>
                <a:gd name="T8" fmla="*/ 88 w 88"/>
                <a:gd name="T9" fmla="*/ 20 h 171"/>
                <a:gd name="T10" fmla="*/ 68 w 88"/>
                <a:gd name="T11" fmla="*/ 0 h 171"/>
                <a:gd name="T12" fmla="*/ 20 w 88"/>
                <a:gd name="T13" fmla="*/ 0 h 171"/>
                <a:gd name="T14" fmla="*/ 0 w 88"/>
                <a:gd name="T15" fmla="*/ 20 h 171"/>
                <a:gd name="T16" fmla="*/ 0 w 88"/>
                <a:gd name="T17" fmla="*/ 80 h 171"/>
                <a:gd name="T18" fmla="*/ 20 w 88"/>
                <a:gd name="T19" fmla="*/ 101 h 171"/>
                <a:gd name="T20" fmla="*/ 23 w 88"/>
                <a:gd name="T21" fmla="*/ 101 h 171"/>
                <a:gd name="T22" fmla="*/ 23 w 88"/>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71">
                  <a:moveTo>
                    <a:pt x="66" y="171"/>
                  </a:moveTo>
                  <a:cubicBezTo>
                    <a:pt x="66" y="101"/>
                    <a:pt x="66" y="101"/>
                    <a:pt x="66" y="101"/>
                  </a:cubicBezTo>
                  <a:cubicBezTo>
                    <a:pt x="68" y="101"/>
                    <a:pt x="68" y="101"/>
                    <a:pt x="68" y="101"/>
                  </a:cubicBezTo>
                  <a:cubicBezTo>
                    <a:pt x="79" y="101"/>
                    <a:pt x="88" y="91"/>
                    <a:pt x="88" y="80"/>
                  </a:cubicBezTo>
                  <a:cubicBezTo>
                    <a:pt x="88" y="20"/>
                    <a:pt x="88" y="20"/>
                    <a:pt x="88" y="20"/>
                  </a:cubicBezTo>
                  <a:cubicBezTo>
                    <a:pt x="88" y="9"/>
                    <a:pt x="79" y="0"/>
                    <a:pt x="68" y="0"/>
                  </a:cubicBezTo>
                  <a:cubicBezTo>
                    <a:pt x="20" y="0"/>
                    <a:pt x="20" y="0"/>
                    <a:pt x="20" y="0"/>
                  </a:cubicBezTo>
                  <a:cubicBezTo>
                    <a:pt x="9" y="0"/>
                    <a:pt x="0" y="9"/>
                    <a:pt x="0" y="20"/>
                  </a:cubicBezTo>
                  <a:cubicBezTo>
                    <a:pt x="0" y="80"/>
                    <a:pt x="0" y="80"/>
                    <a:pt x="0" y="80"/>
                  </a:cubicBezTo>
                  <a:cubicBezTo>
                    <a:pt x="0" y="91"/>
                    <a:pt x="9" y="101"/>
                    <a:pt x="20" y="101"/>
                  </a:cubicBezTo>
                  <a:cubicBezTo>
                    <a:pt x="23" y="101"/>
                    <a:pt x="23" y="101"/>
                    <a:pt x="23" y="101"/>
                  </a:cubicBezTo>
                  <a:cubicBezTo>
                    <a:pt x="23" y="171"/>
                    <a:pt x="23" y="171"/>
                    <a:pt x="23" y="171"/>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144"/>
            <p:cNvSpPr>
              <a:spLocks/>
            </p:cNvSpPr>
            <p:nvPr/>
          </p:nvSpPr>
          <p:spPr bwMode="auto">
            <a:xfrm>
              <a:off x="5340" y="1646"/>
              <a:ext cx="132" cy="132"/>
            </a:xfrm>
            <a:custGeom>
              <a:avLst/>
              <a:gdLst>
                <a:gd name="T0" fmla="*/ 28 w 55"/>
                <a:gd name="T1" fmla="*/ 55 h 55"/>
                <a:gd name="T2" fmla="*/ 55 w 55"/>
                <a:gd name="T3" fmla="*/ 28 h 55"/>
                <a:gd name="T4" fmla="*/ 28 w 55"/>
                <a:gd name="T5" fmla="*/ 0 h 55"/>
                <a:gd name="T6" fmla="*/ 0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46" y="55"/>
                    <a:pt x="55" y="43"/>
                    <a:pt x="55" y="28"/>
                  </a:cubicBezTo>
                  <a:cubicBezTo>
                    <a:pt x="55" y="12"/>
                    <a:pt x="43" y="0"/>
                    <a:pt x="28" y="0"/>
                  </a:cubicBezTo>
                  <a:cubicBezTo>
                    <a:pt x="13" y="0"/>
                    <a:pt x="0" y="12"/>
                    <a:pt x="0" y="28"/>
                  </a:cubicBezTo>
                  <a:cubicBezTo>
                    <a:pt x="0" y="43"/>
                    <a:pt x="13" y="55"/>
                    <a:pt x="28" y="55"/>
                  </a:cubicBezTo>
                  <a:close/>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45"/>
            <p:cNvSpPr>
              <a:spLocks/>
            </p:cNvSpPr>
            <p:nvPr/>
          </p:nvSpPr>
          <p:spPr bwMode="auto">
            <a:xfrm>
              <a:off x="5374" y="1847"/>
              <a:ext cx="110" cy="339"/>
            </a:xfrm>
            <a:custGeom>
              <a:avLst/>
              <a:gdLst>
                <a:gd name="T0" fmla="*/ 26 w 46"/>
                <a:gd name="T1" fmla="*/ 142 h 142"/>
                <a:gd name="T2" fmla="*/ 26 w 46"/>
                <a:gd name="T3" fmla="*/ 83 h 142"/>
                <a:gd name="T4" fmla="*/ 28 w 46"/>
                <a:gd name="T5" fmla="*/ 83 h 142"/>
                <a:gd name="T6" fmla="*/ 46 w 46"/>
                <a:gd name="T7" fmla="*/ 67 h 142"/>
                <a:gd name="T8" fmla="*/ 46 w 46"/>
                <a:gd name="T9" fmla="*/ 16 h 142"/>
                <a:gd name="T10" fmla="*/ 28 w 46"/>
                <a:gd name="T11" fmla="*/ 0 h 142"/>
                <a:gd name="T12" fmla="*/ 0 w 4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6" h="142">
                  <a:moveTo>
                    <a:pt x="26" y="142"/>
                  </a:moveTo>
                  <a:cubicBezTo>
                    <a:pt x="26" y="83"/>
                    <a:pt x="26" y="83"/>
                    <a:pt x="26" y="83"/>
                  </a:cubicBezTo>
                  <a:cubicBezTo>
                    <a:pt x="28" y="83"/>
                    <a:pt x="28" y="83"/>
                    <a:pt x="28" y="83"/>
                  </a:cubicBezTo>
                  <a:cubicBezTo>
                    <a:pt x="38" y="83"/>
                    <a:pt x="46" y="76"/>
                    <a:pt x="46" y="67"/>
                  </a:cubicBezTo>
                  <a:cubicBezTo>
                    <a:pt x="46" y="16"/>
                    <a:pt x="46" y="16"/>
                    <a:pt x="46" y="16"/>
                  </a:cubicBezTo>
                  <a:cubicBezTo>
                    <a:pt x="46" y="7"/>
                    <a:pt x="38" y="0"/>
                    <a:pt x="28" y="0"/>
                  </a:cubicBezTo>
                  <a:cubicBezTo>
                    <a:pt x="0" y="0"/>
                    <a:pt x="0" y="0"/>
                    <a:pt x="0" y="0"/>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Oval 146"/>
            <p:cNvSpPr>
              <a:spLocks noChangeArrowheads="1"/>
            </p:cNvSpPr>
            <p:nvPr/>
          </p:nvSpPr>
          <p:spPr bwMode="auto">
            <a:xfrm>
              <a:off x="4960" y="1646"/>
              <a:ext cx="131" cy="132"/>
            </a:xfrm>
            <a:prstGeom prst="ellipse">
              <a:avLst/>
            </a:pr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47"/>
            <p:cNvSpPr>
              <a:spLocks/>
            </p:cNvSpPr>
            <p:nvPr/>
          </p:nvSpPr>
          <p:spPr bwMode="auto">
            <a:xfrm>
              <a:off x="4950" y="1847"/>
              <a:ext cx="108" cy="339"/>
            </a:xfrm>
            <a:custGeom>
              <a:avLst/>
              <a:gdLst>
                <a:gd name="T0" fmla="*/ 19 w 45"/>
                <a:gd name="T1" fmla="*/ 142 h 142"/>
                <a:gd name="T2" fmla="*/ 19 w 45"/>
                <a:gd name="T3" fmla="*/ 83 h 142"/>
                <a:gd name="T4" fmla="*/ 17 w 45"/>
                <a:gd name="T5" fmla="*/ 83 h 142"/>
                <a:gd name="T6" fmla="*/ 0 w 45"/>
                <a:gd name="T7" fmla="*/ 67 h 142"/>
                <a:gd name="T8" fmla="*/ 0 w 45"/>
                <a:gd name="T9" fmla="*/ 16 h 142"/>
                <a:gd name="T10" fmla="*/ 17 w 45"/>
                <a:gd name="T11" fmla="*/ 0 h 142"/>
                <a:gd name="T12" fmla="*/ 45 w 45"/>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5" h="142">
                  <a:moveTo>
                    <a:pt x="19" y="142"/>
                  </a:moveTo>
                  <a:cubicBezTo>
                    <a:pt x="19" y="83"/>
                    <a:pt x="19" y="83"/>
                    <a:pt x="19" y="83"/>
                  </a:cubicBezTo>
                  <a:cubicBezTo>
                    <a:pt x="17" y="83"/>
                    <a:pt x="17" y="83"/>
                    <a:pt x="17" y="83"/>
                  </a:cubicBezTo>
                  <a:cubicBezTo>
                    <a:pt x="7" y="83"/>
                    <a:pt x="0" y="76"/>
                    <a:pt x="0" y="67"/>
                  </a:cubicBezTo>
                  <a:cubicBezTo>
                    <a:pt x="0" y="16"/>
                    <a:pt x="0" y="16"/>
                    <a:pt x="0" y="16"/>
                  </a:cubicBezTo>
                  <a:cubicBezTo>
                    <a:pt x="0" y="7"/>
                    <a:pt x="7" y="0"/>
                    <a:pt x="17" y="0"/>
                  </a:cubicBezTo>
                  <a:cubicBezTo>
                    <a:pt x="45" y="0"/>
                    <a:pt x="45" y="0"/>
                    <a:pt x="45" y="0"/>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81" name="Group 180"/>
          <p:cNvGrpSpPr/>
          <p:nvPr/>
        </p:nvGrpSpPr>
        <p:grpSpPr>
          <a:xfrm>
            <a:off x="4400899" y="126008"/>
            <a:ext cx="314276" cy="316120"/>
            <a:chOff x="8065975" y="4764752"/>
            <a:chExt cx="410017" cy="412425"/>
          </a:xfrm>
        </p:grpSpPr>
        <p:sp>
          <p:nvSpPr>
            <p:cNvPr id="182" name="Freeform 29"/>
            <p:cNvSpPr>
              <a:spLocks/>
            </p:cNvSpPr>
            <p:nvPr/>
          </p:nvSpPr>
          <p:spPr bwMode="auto">
            <a:xfrm>
              <a:off x="8119307" y="4820591"/>
              <a:ext cx="303343" cy="295844"/>
            </a:xfrm>
            <a:custGeom>
              <a:avLst/>
              <a:gdLst>
                <a:gd name="T0" fmla="*/ 138 w 152"/>
                <a:gd name="T1" fmla="*/ 148 h 148"/>
                <a:gd name="T2" fmla="*/ 14 w 152"/>
                <a:gd name="T3" fmla="*/ 148 h 148"/>
                <a:gd name="T4" fmla="*/ 0 w 152"/>
                <a:gd name="T5" fmla="*/ 134 h 148"/>
                <a:gd name="T6" fmla="*/ 0 w 152"/>
                <a:gd name="T7" fmla="*/ 14 h 148"/>
                <a:gd name="T8" fmla="*/ 14 w 152"/>
                <a:gd name="T9" fmla="*/ 0 h 148"/>
                <a:gd name="T10" fmla="*/ 138 w 152"/>
                <a:gd name="T11" fmla="*/ 0 h 148"/>
                <a:gd name="T12" fmla="*/ 152 w 152"/>
                <a:gd name="T13" fmla="*/ 14 h 148"/>
                <a:gd name="T14" fmla="*/ 152 w 152"/>
                <a:gd name="T15" fmla="*/ 134 h 148"/>
                <a:gd name="T16" fmla="*/ 138 w 152"/>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48">
                  <a:moveTo>
                    <a:pt x="138" y="148"/>
                  </a:moveTo>
                  <a:cubicBezTo>
                    <a:pt x="14" y="148"/>
                    <a:pt x="14" y="148"/>
                    <a:pt x="14" y="148"/>
                  </a:cubicBezTo>
                  <a:cubicBezTo>
                    <a:pt x="7" y="148"/>
                    <a:pt x="0" y="142"/>
                    <a:pt x="0" y="134"/>
                  </a:cubicBezTo>
                  <a:cubicBezTo>
                    <a:pt x="0" y="14"/>
                    <a:pt x="0" y="14"/>
                    <a:pt x="0" y="14"/>
                  </a:cubicBezTo>
                  <a:cubicBezTo>
                    <a:pt x="0" y="6"/>
                    <a:pt x="7" y="0"/>
                    <a:pt x="14" y="0"/>
                  </a:cubicBezTo>
                  <a:cubicBezTo>
                    <a:pt x="138" y="0"/>
                    <a:pt x="138" y="0"/>
                    <a:pt x="138" y="0"/>
                  </a:cubicBezTo>
                  <a:cubicBezTo>
                    <a:pt x="146" y="0"/>
                    <a:pt x="152" y="6"/>
                    <a:pt x="152" y="14"/>
                  </a:cubicBezTo>
                  <a:cubicBezTo>
                    <a:pt x="152" y="134"/>
                    <a:pt x="152" y="134"/>
                    <a:pt x="152" y="134"/>
                  </a:cubicBezTo>
                  <a:cubicBezTo>
                    <a:pt x="152" y="142"/>
                    <a:pt x="146" y="148"/>
                    <a:pt x="138" y="148"/>
                  </a:cubicBez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3" name="Line 30"/>
            <p:cNvSpPr>
              <a:spLocks noChangeShapeType="1"/>
            </p:cNvSpPr>
            <p:nvPr/>
          </p:nvSpPr>
          <p:spPr bwMode="auto">
            <a:xfrm>
              <a:off x="8354316" y="4764756"/>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4" name="Line 31"/>
            <p:cNvSpPr>
              <a:spLocks noChangeShapeType="1"/>
            </p:cNvSpPr>
            <p:nvPr/>
          </p:nvSpPr>
          <p:spPr bwMode="auto">
            <a:xfrm>
              <a:off x="8312648" y="4764756"/>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Line 32"/>
            <p:cNvSpPr>
              <a:spLocks noChangeShapeType="1"/>
            </p:cNvSpPr>
            <p:nvPr/>
          </p:nvSpPr>
          <p:spPr bwMode="auto">
            <a:xfrm>
              <a:off x="8270980" y="4764756"/>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6" name="Line 33"/>
            <p:cNvSpPr>
              <a:spLocks noChangeShapeType="1"/>
            </p:cNvSpPr>
            <p:nvPr/>
          </p:nvSpPr>
          <p:spPr bwMode="auto">
            <a:xfrm>
              <a:off x="8229311" y="4764756"/>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7" name="Line 34"/>
            <p:cNvSpPr>
              <a:spLocks noChangeShapeType="1"/>
            </p:cNvSpPr>
            <p:nvPr/>
          </p:nvSpPr>
          <p:spPr bwMode="auto">
            <a:xfrm>
              <a:off x="8187643" y="4764752"/>
              <a:ext cx="0" cy="55835"/>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Line 35"/>
            <p:cNvSpPr>
              <a:spLocks noChangeShapeType="1"/>
            </p:cNvSpPr>
            <p:nvPr/>
          </p:nvSpPr>
          <p:spPr bwMode="auto">
            <a:xfrm flipH="1">
              <a:off x="8422652" y="5052262"/>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36"/>
            <p:cNvSpPr>
              <a:spLocks noChangeShapeType="1"/>
            </p:cNvSpPr>
            <p:nvPr/>
          </p:nvSpPr>
          <p:spPr bwMode="auto">
            <a:xfrm flipH="1">
              <a:off x="8422652" y="5010595"/>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37"/>
            <p:cNvSpPr>
              <a:spLocks noChangeShapeType="1"/>
            </p:cNvSpPr>
            <p:nvPr/>
          </p:nvSpPr>
          <p:spPr bwMode="auto">
            <a:xfrm flipH="1">
              <a:off x="8422652" y="496892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38"/>
            <p:cNvSpPr>
              <a:spLocks noChangeShapeType="1"/>
            </p:cNvSpPr>
            <p:nvPr/>
          </p:nvSpPr>
          <p:spPr bwMode="auto">
            <a:xfrm flipH="1">
              <a:off x="8422652" y="4926424"/>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39"/>
            <p:cNvSpPr>
              <a:spLocks noChangeShapeType="1"/>
            </p:cNvSpPr>
            <p:nvPr/>
          </p:nvSpPr>
          <p:spPr bwMode="auto">
            <a:xfrm flipH="1">
              <a:off x="8422657" y="4884756"/>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40"/>
            <p:cNvSpPr>
              <a:spLocks noChangeShapeType="1"/>
            </p:cNvSpPr>
            <p:nvPr/>
          </p:nvSpPr>
          <p:spPr bwMode="auto">
            <a:xfrm flipH="1">
              <a:off x="8065978" y="5052262"/>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41"/>
            <p:cNvSpPr>
              <a:spLocks noChangeShapeType="1"/>
            </p:cNvSpPr>
            <p:nvPr/>
          </p:nvSpPr>
          <p:spPr bwMode="auto">
            <a:xfrm flipH="1">
              <a:off x="8065978" y="5010595"/>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Line 42"/>
            <p:cNvSpPr>
              <a:spLocks noChangeShapeType="1"/>
            </p:cNvSpPr>
            <p:nvPr/>
          </p:nvSpPr>
          <p:spPr bwMode="auto">
            <a:xfrm flipH="1">
              <a:off x="8065975" y="4968927"/>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43"/>
            <p:cNvSpPr>
              <a:spLocks noChangeShapeType="1"/>
            </p:cNvSpPr>
            <p:nvPr/>
          </p:nvSpPr>
          <p:spPr bwMode="auto">
            <a:xfrm flipH="1">
              <a:off x="8065979" y="4926424"/>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7" name="Line 44"/>
            <p:cNvSpPr>
              <a:spLocks noChangeShapeType="1"/>
            </p:cNvSpPr>
            <p:nvPr/>
          </p:nvSpPr>
          <p:spPr bwMode="auto">
            <a:xfrm flipH="1">
              <a:off x="8065988" y="4884756"/>
              <a:ext cx="53335" cy="0"/>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Line 45"/>
            <p:cNvSpPr>
              <a:spLocks noChangeShapeType="1"/>
            </p:cNvSpPr>
            <p:nvPr/>
          </p:nvSpPr>
          <p:spPr bwMode="auto">
            <a:xfrm flipV="1">
              <a:off x="8187659" y="5123003"/>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Line 46"/>
            <p:cNvSpPr>
              <a:spLocks noChangeShapeType="1"/>
            </p:cNvSpPr>
            <p:nvPr/>
          </p:nvSpPr>
          <p:spPr bwMode="auto">
            <a:xfrm flipV="1">
              <a:off x="8229326" y="5123003"/>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Line 47"/>
            <p:cNvSpPr>
              <a:spLocks noChangeShapeType="1"/>
            </p:cNvSpPr>
            <p:nvPr/>
          </p:nvSpPr>
          <p:spPr bwMode="auto">
            <a:xfrm flipV="1">
              <a:off x="8270995" y="5123003"/>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Line 48"/>
            <p:cNvSpPr>
              <a:spLocks noChangeShapeType="1"/>
            </p:cNvSpPr>
            <p:nvPr/>
          </p:nvSpPr>
          <p:spPr bwMode="auto">
            <a:xfrm flipV="1">
              <a:off x="8312664" y="5123008"/>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Line 49"/>
            <p:cNvSpPr>
              <a:spLocks noChangeShapeType="1"/>
            </p:cNvSpPr>
            <p:nvPr/>
          </p:nvSpPr>
          <p:spPr bwMode="auto">
            <a:xfrm flipV="1">
              <a:off x="8354332" y="5123007"/>
              <a:ext cx="0" cy="54169"/>
            </a:xfrm>
            <a:prstGeom prst="line">
              <a:avLst/>
            </a:prstGeom>
            <a:noFill/>
            <a:ln w="254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50"/>
            <p:cNvSpPr>
              <a:spLocks noChangeArrowheads="1"/>
            </p:cNvSpPr>
            <p:nvPr/>
          </p:nvSpPr>
          <p:spPr bwMode="auto">
            <a:xfrm>
              <a:off x="8185155" y="4880584"/>
              <a:ext cx="173340" cy="174173"/>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4" name="Group 4"/>
          <p:cNvGrpSpPr>
            <a:grpSpLocks noChangeAspect="1"/>
          </p:cNvGrpSpPr>
          <p:nvPr/>
        </p:nvGrpSpPr>
        <p:grpSpPr bwMode="auto">
          <a:xfrm>
            <a:off x="4398366" y="609559"/>
            <a:ext cx="337908" cy="351324"/>
            <a:chOff x="210" y="839"/>
            <a:chExt cx="529" cy="550"/>
          </a:xfrm>
        </p:grpSpPr>
        <p:sp>
          <p:nvSpPr>
            <p:cNvPr id="205" name="Line 5"/>
            <p:cNvSpPr>
              <a:spLocks noChangeShapeType="1"/>
            </p:cNvSpPr>
            <p:nvPr/>
          </p:nvSpPr>
          <p:spPr bwMode="auto">
            <a:xfrm>
              <a:off x="672" y="1071"/>
              <a:ext cx="0"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6"/>
            <p:cNvSpPr>
              <a:spLocks/>
            </p:cNvSpPr>
            <p:nvPr/>
          </p:nvSpPr>
          <p:spPr bwMode="auto">
            <a:xfrm>
              <a:off x="624" y="932"/>
              <a:ext cx="115" cy="455"/>
            </a:xfrm>
            <a:custGeom>
              <a:avLst/>
              <a:gdLst>
                <a:gd name="T0" fmla="*/ 0 w 48"/>
                <a:gd name="T1" fmla="*/ 190 h 190"/>
                <a:gd name="T2" fmla="*/ 1 w 48"/>
                <a:gd name="T3" fmla="*/ 173 h 190"/>
                <a:gd name="T4" fmla="*/ 1 w 48"/>
                <a:gd name="T5" fmla="*/ 171 h 190"/>
                <a:gd name="T6" fmla="*/ 6 w 48"/>
                <a:gd name="T7" fmla="*/ 165 h 190"/>
                <a:gd name="T8" fmla="*/ 8 w 48"/>
                <a:gd name="T9" fmla="*/ 161 h 190"/>
                <a:gd name="T10" fmla="*/ 14 w 48"/>
                <a:gd name="T11" fmla="*/ 153 h 190"/>
                <a:gd name="T12" fmla="*/ 29 w 48"/>
                <a:gd name="T13" fmla="*/ 133 h 190"/>
                <a:gd name="T14" fmla="*/ 42 w 48"/>
                <a:gd name="T15" fmla="*/ 115 h 190"/>
                <a:gd name="T16" fmla="*/ 43 w 48"/>
                <a:gd name="T17" fmla="*/ 113 h 190"/>
                <a:gd name="T18" fmla="*/ 45 w 48"/>
                <a:gd name="T19" fmla="*/ 111 h 190"/>
                <a:gd name="T20" fmla="*/ 48 w 48"/>
                <a:gd name="T21" fmla="*/ 107 h 190"/>
                <a:gd name="T22" fmla="*/ 48 w 48"/>
                <a:gd name="T23" fmla="*/ 103 h 190"/>
                <a:gd name="T24" fmla="*/ 48 w 48"/>
                <a:gd name="T25" fmla="*/ 100 h 190"/>
                <a:gd name="T26" fmla="*/ 48 w 48"/>
                <a:gd name="T27" fmla="*/ 91 h 190"/>
                <a:gd name="T28" fmla="*/ 48 w 48"/>
                <a:gd name="T29" fmla="*/ 79 h 190"/>
                <a:gd name="T30" fmla="*/ 48 w 48"/>
                <a:gd name="T31" fmla="*/ 65 h 190"/>
                <a:gd name="T32" fmla="*/ 48 w 48"/>
                <a:gd name="T33" fmla="*/ 50 h 190"/>
                <a:gd name="T34" fmla="*/ 48 w 48"/>
                <a:gd name="T35" fmla="*/ 37 h 190"/>
                <a:gd name="T36" fmla="*/ 48 w 48"/>
                <a:gd name="T37" fmla="*/ 25 h 190"/>
                <a:gd name="T38" fmla="*/ 48 w 48"/>
                <a:gd name="T39" fmla="*/ 17 h 190"/>
                <a:gd name="T40" fmla="*/ 48 w 48"/>
                <a:gd name="T41" fmla="*/ 13 h 190"/>
                <a:gd name="T42" fmla="*/ 48 w 48"/>
                <a:gd name="T43" fmla="*/ 13 h 190"/>
                <a:gd name="T44" fmla="*/ 35 w 48"/>
                <a:gd name="T45" fmla="*/ 0 h 190"/>
                <a:gd name="T46" fmla="*/ 33 w 48"/>
                <a:gd name="T47" fmla="*/ 0 h 190"/>
                <a:gd name="T48" fmla="*/ 20 w 48"/>
                <a:gd name="T49" fmla="*/ 13 h 190"/>
                <a:gd name="T50" fmla="*/ 20 w 48"/>
                <a:gd name="T51"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90">
                  <a:moveTo>
                    <a:pt x="0" y="190"/>
                  </a:moveTo>
                  <a:cubicBezTo>
                    <a:pt x="1" y="184"/>
                    <a:pt x="1" y="179"/>
                    <a:pt x="1" y="173"/>
                  </a:cubicBezTo>
                  <a:cubicBezTo>
                    <a:pt x="1" y="172"/>
                    <a:pt x="1" y="171"/>
                    <a:pt x="1" y="171"/>
                  </a:cubicBezTo>
                  <a:cubicBezTo>
                    <a:pt x="2" y="169"/>
                    <a:pt x="5" y="165"/>
                    <a:pt x="6" y="165"/>
                  </a:cubicBezTo>
                  <a:cubicBezTo>
                    <a:pt x="7" y="164"/>
                    <a:pt x="7" y="163"/>
                    <a:pt x="8" y="161"/>
                  </a:cubicBezTo>
                  <a:cubicBezTo>
                    <a:pt x="10" y="159"/>
                    <a:pt x="12" y="156"/>
                    <a:pt x="14" y="153"/>
                  </a:cubicBezTo>
                  <a:cubicBezTo>
                    <a:pt x="19" y="146"/>
                    <a:pt x="24" y="140"/>
                    <a:pt x="29" y="133"/>
                  </a:cubicBezTo>
                  <a:cubicBezTo>
                    <a:pt x="33" y="127"/>
                    <a:pt x="37" y="121"/>
                    <a:pt x="42" y="115"/>
                  </a:cubicBezTo>
                  <a:cubicBezTo>
                    <a:pt x="42" y="115"/>
                    <a:pt x="43" y="114"/>
                    <a:pt x="43" y="113"/>
                  </a:cubicBezTo>
                  <a:cubicBezTo>
                    <a:pt x="44" y="112"/>
                    <a:pt x="44" y="112"/>
                    <a:pt x="45" y="111"/>
                  </a:cubicBezTo>
                  <a:cubicBezTo>
                    <a:pt x="46" y="109"/>
                    <a:pt x="47" y="108"/>
                    <a:pt x="48" y="107"/>
                  </a:cubicBezTo>
                  <a:cubicBezTo>
                    <a:pt x="48" y="106"/>
                    <a:pt x="48" y="104"/>
                    <a:pt x="48" y="103"/>
                  </a:cubicBezTo>
                  <a:cubicBezTo>
                    <a:pt x="48" y="102"/>
                    <a:pt x="48" y="101"/>
                    <a:pt x="48" y="100"/>
                  </a:cubicBezTo>
                  <a:cubicBezTo>
                    <a:pt x="48" y="97"/>
                    <a:pt x="48" y="94"/>
                    <a:pt x="48" y="91"/>
                  </a:cubicBezTo>
                  <a:cubicBezTo>
                    <a:pt x="48" y="87"/>
                    <a:pt x="48" y="83"/>
                    <a:pt x="48" y="79"/>
                  </a:cubicBezTo>
                  <a:cubicBezTo>
                    <a:pt x="48" y="74"/>
                    <a:pt x="48" y="69"/>
                    <a:pt x="48" y="65"/>
                  </a:cubicBezTo>
                  <a:cubicBezTo>
                    <a:pt x="48" y="60"/>
                    <a:pt x="48" y="55"/>
                    <a:pt x="48" y="50"/>
                  </a:cubicBezTo>
                  <a:cubicBezTo>
                    <a:pt x="48" y="46"/>
                    <a:pt x="48" y="41"/>
                    <a:pt x="48" y="37"/>
                  </a:cubicBezTo>
                  <a:cubicBezTo>
                    <a:pt x="48" y="33"/>
                    <a:pt x="48" y="29"/>
                    <a:pt x="48" y="25"/>
                  </a:cubicBezTo>
                  <a:cubicBezTo>
                    <a:pt x="48" y="22"/>
                    <a:pt x="48" y="20"/>
                    <a:pt x="48" y="17"/>
                  </a:cubicBezTo>
                  <a:cubicBezTo>
                    <a:pt x="48" y="15"/>
                    <a:pt x="48" y="14"/>
                    <a:pt x="48" y="13"/>
                  </a:cubicBezTo>
                  <a:cubicBezTo>
                    <a:pt x="48" y="13"/>
                    <a:pt x="48" y="13"/>
                    <a:pt x="48" y="13"/>
                  </a:cubicBezTo>
                  <a:cubicBezTo>
                    <a:pt x="48" y="6"/>
                    <a:pt x="42" y="0"/>
                    <a:pt x="35" y="0"/>
                  </a:cubicBezTo>
                  <a:cubicBezTo>
                    <a:pt x="33" y="0"/>
                    <a:pt x="33" y="0"/>
                    <a:pt x="33" y="0"/>
                  </a:cubicBezTo>
                  <a:cubicBezTo>
                    <a:pt x="26" y="0"/>
                    <a:pt x="20" y="6"/>
                    <a:pt x="20" y="13"/>
                  </a:cubicBezTo>
                  <a:cubicBezTo>
                    <a:pt x="20" y="58"/>
                    <a:pt x="20" y="58"/>
                    <a:pt x="20" y="58"/>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7"/>
            <p:cNvSpPr>
              <a:spLocks/>
            </p:cNvSpPr>
            <p:nvPr/>
          </p:nvSpPr>
          <p:spPr bwMode="auto">
            <a:xfrm>
              <a:off x="502" y="1109"/>
              <a:ext cx="201" cy="280"/>
            </a:xfrm>
            <a:custGeom>
              <a:avLst/>
              <a:gdLst>
                <a:gd name="T0" fmla="*/ 0 w 84"/>
                <a:gd name="T1" fmla="*/ 117 h 117"/>
                <a:gd name="T2" fmla="*/ 0 w 84"/>
                <a:gd name="T3" fmla="*/ 76 h 117"/>
                <a:gd name="T4" fmla="*/ 13 w 84"/>
                <a:gd name="T5" fmla="*/ 50 h 117"/>
                <a:gd name="T6" fmla="*/ 33 w 84"/>
                <a:gd name="T7" fmla="*/ 31 h 117"/>
                <a:gd name="T8" fmla="*/ 42 w 84"/>
                <a:gd name="T9" fmla="*/ 22 h 117"/>
                <a:gd name="T10" fmla="*/ 50 w 84"/>
                <a:gd name="T11" fmla="*/ 13 h 117"/>
                <a:gd name="T12" fmla="*/ 56 w 84"/>
                <a:gd name="T13" fmla="*/ 7 h 117"/>
                <a:gd name="T14" fmla="*/ 59 w 84"/>
                <a:gd name="T15" fmla="*/ 5 h 117"/>
                <a:gd name="T16" fmla="*/ 59 w 84"/>
                <a:gd name="T17" fmla="*/ 5 h 117"/>
                <a:gd name="T18" fmla="*/ 77 w 84"/>
                <a:gd name="T19" fmla="*/ 5 h 117"/>
                <a:gd name="T20" fmla="*/ 79 w 84"/>
                <a:gd name="T21" fmla="*/ 6 h 117"/>
                <a:gd name="T22" fmla="*/ 79 w 84"/>
                <a:gd name="T23" fmla="*/ 24 h 117"/>
                <a:gd name="T24" fmla="*/ 51 w 84"/>
                <a:gd name="T25" fmla="*/ 5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7">
                  <a:moveTo>
                    <a:pt x="0" y="117"/>
                  </a:moveTo>
                  <a:cubicBezTo>
                    <a:pt x="0" y="76"/>
                    <a:pt x="0" y="76"/>
                    <a:pt x="0" y="76"/>
                  </a:cubicBezTo>
                  <a:cubicBezTo>
                    <a:pt x="0" y="76"/>
                    <a:pt x="0" y="60"/>
                    <a:pt x="13" y="50"/>
                  </a:cubicBezTo>
                  <a:cubicBezTo>
                    <a:pt x="33" y="31"/>
                    <a:pt x="33" y="31"/>
                    <a:pt x="33" y="31"/>
                  </a:cubicBezTo>
                  <a:cubicBezTo>
                    <a:pt x="36" y="28"/>
                    <a:pt x="39" y="25"/>
                    <a:pt x="42" y="22"/>
                  </a:cubicBezTo>
                  <a:cubicBezTo>
                    <a:pt x="45" y="19"/>
                    <a:pt x="48" y="16"/>
                    <a:pt x="50" y="13"/>
                  </a:cubicBezTo>
                  <a:cubicBezTo>
                    <a:pt x="52" y="11"/>
                    <a:pt x="54" y="9"/>
                    <a:pt x="56" y="7"/>
                  </a:cubicBezTo>
                  <a:cubicBezTo>
                    <a:pt x="57" y="7"/>
                    <a:pt x="58" y="6"/>
                    <a:pt x="59" y="5"/>
                  </a:cubicBezTo>
                  <a:cubicBezTo>
                    <a:pt x="59" y="5"/>
                    <a:pt x="59" y="5"/>
                    <a:pt x="59" y="5"/>
                  </a:cubicBezTo>
                  <a:cubicBezTo>
                    <a:pt x="64" y="0"/>
                    <a:pt x="72" y="0"/>
                    <a:pt x="77" y="5"/>
                  </a:cubicBezTo>
                  <a:cubicBezTo>
                    <a:pt x="79" y="6"/>
                    <a:pt x="79" y="6"/>
                    <a:pt x="79" y="6"/>
                  </a:cubicBezTo>
                  <a:cubicBezTo>
                    <a:pt x="84" y="11"/>
                    <a:pt x="84" y="19"/>
                    <a:pt x="79" y="24"/>
                  </a:cubicBezTo>
                  <a:cubicBezTo>
                    <a:pt x="51" y="52"/>
                    <a:pt x="51" y="52"/>
                    <a:pt x="51" y="52"/>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8"/>
            <p:cNvSpPr>
              <a:spLocks/>
            </p:cNvSpPr>
            <p:nvPr/>
          </p:nvSpPr>
          <p:spPr bwMode="auto">
            <a:xfrm>
              <a:off x="210" y="932"/>
              <a:ext cx="115" cy="455"/>
            </a:xfrm>
            <a:custGeom>
              <a:avLst/>
              <a:gdLst>
                <a:gd name="T0" fmla="*/ 48 w 48"/>
                <a:gd name="T1" fmla="*/ 190 h 190"/>
                <a:gd name="T2" fmla="*/ 47 w 48"/>
                <a:gd name="T3" fmla="*/ 173 h 190"/>
                <a:gd name="T4" fmla="*/ 47 w 48"/>
                <a:gd name="T5" fmla="*/ 171 h 190"/>
                <a:gd name="T6" fmla="*/ 42 w 48"/>
                <a:gd name="T7" fmla="*/ 165 h 190"/>
                <a:gd name="T8" fmla="*/ 40 w 48"/>
                <a:gd name="T9" fmla="*/ 161 h 190"/>
                <a:gd name="T10" fmla="*/ 34 w 48"/>
                <a:gd name="T11" fmla="*/ 153 h 190"/>
                <a:gd name="T12" fmla="*/ 20 w 48"/>
                <a:gd name="T13" fmla="*/ 133 h 190"/>
                <a:gd name="T14" fmla="*/ 7 w 48"/>
                <a:gd name="T15" fmla="*/ 115 h 190"/>
                <a:gd name="T16" fmla="*/ 5 w 48"/>
                <a:gd name="T17" fmla="*/ 113 h 190"/>
                <a:gd name="T18" fmla="*/ 3 w 48"/>
                <a:gd name="T19" fmla="*/ 111 h 190"/>
                <a:gd name="T20" fmla="*/ 0 w 48"/>
                <a:gd name="T21" fmla="*/ 107 h 190"/>
                <a:gd name="T22" fmla="*/ 0 w 48"/>
                <a:gd name="T23" fmla="*/ 103 h 190"/>
                <a:gd name="T24" fmla="*/ 0 w 48"/>
                <a:gd name="T25" fmla="*/ 100 h 190"/>
                <a:gd name="T26" fmla="*/ 0 w 48"/>
                <a:gd name="T27" fmla="*/ 91 h 190"/>
                <a:gd name="T28" fmla="*/ 0 w 48"/>
                <a:gd name="T29" fmla="*/ 79 h 190"/>
                <a:gd name="T30" fmla="*/ 0 w 48"/>
                <a:gd name="T31" fmla="*/ 65 h 190"/>
                <a:gd name="T32" fmla="*/ 0 w 48"/>
                <a:gd name="T33" fmla="*/ 50 h 190"/>
                <a:gd name="T34" fmla="*/ 0 w 48"/>
                <a:gd name="T35" fmla="*/ 37 h 190"/>
                <a:gd name="T36" fmla="*/ 0 w 48"/>
                <a:gd name="T37" fmla="*/ 25 h 190"/>
                <a:gd name="T38" fmla="*/ 0 w 48"/>
                <a:gd name="T39" fmla="*/ 17 h 190"/>
                <a:gd name="T40" fmla="*/ 0 w 48"/>
                <a:gd name="T41" fmla="*/ 13 h 190"/>
                <a:gd name="T42" fmla="*/ 0 w 48"/>
                <a:gd name="T43" fmla="*/ 13 h 190"/>
                <a:gd name="T44" fmla="*/ 13 w 48"/>
                <a:gd name="T45" fmla="*/ 0 h 190"/>
                <a:gd name="T46" fmla="*/ 15 w 48"/>
                <a:gd name="T47" fmla="*/ 0 h 190"/>
                <a:gd name="T48" fmla="*/ 28 w 48"/>
                <a:gd name="T49" fmla="*/ 13 h 190"/>
                <a:gd name="T50" fmla="*/ 28 w 48"/>
                <a:gd name="T51"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90">
                  <a:moveTo>
                    <a:pt x="48" y="190"/>
                  </a:moveTo>
                  <a:cubicBezTo>
                    <a:pt x="47" y="184"/>
                    <a:pt x="47" y="179"/>
                    <a:pt x="47" y="173"/>
                  </a:cubicBezTo>
                  <a:cubicBezTo>
                    <a:pt x="47" y="172"/>
                    <a:pt x="47" y="171"/>
                    <a:pt x="47" y="171"/>
                  </a:cubicBezTo>
                  <a:cubicBezTo>
                    <a:pt x="46" y="169"/>
                    <a:pt x="43" y="165"/>
                    <a:pt x="42" y="165"/>
                  </a:cubicBezTo>
                  <a:cubicBezTo>
                    <a:pt x="42" y="164"/>
                    <a:pt x="41" y="163"/>
                    <a:pt x="40" y="161"/>
                  </a:cubicBezTo>
                  <a:cubicBezTo>
                    <a:pt x="38" y="159"/>
                    <a:pt x="36" y="156"/>
                    <a:pt x="34" y="153"/>
                  </a:cubicBezTo>
                  <a:cubicBezTo>
                    <a:pt x="29" y="146"/>
                    <a:pt x="24" y="140"/>
                    <a:pt x="20" y="133"/>
                  </a:cubicBezTo>
                  <a:cubicBezTo>
                    <a:pt x="15" y="127"/>
                    <a:pt x="11" y="121"/>
                    <a:pt x="7" y="115"/>
                  </a:cubicBezTo>
                  <a:cubicBezTo>
                    <a:pt x="7" y="115"/>
                    <a:pt x="5" y="114"/>
                    <a:pt x="5" y="113"/>
                  </a:cubicBezTo>
                  <a:cubicBezTo>
                    <a:pt x="5" y="112"/>
                    <a:pt x="4" y="112"/>
                    <a:pt x="3" y="111"/>
                  </a:cubicBezTo>
                  <a:cubicBezTo>
                    <a:pt x="2" y="109"/>
                    <a:pt x="1" y="108"/>
                    <a:pt x="0" y="107"/>
                  </a:cubicBezTo>
                  <a:cubicBezTo>
                    <a:pt x="0" y="106"/>
                    <a:pt x="0" y="104"/>
                    <a:pt x="0" y="103"/>
                  </a:cubicBezTo>
                  <a:cubicBezTo>
                    <a:pt x="0" y="102"/>
                    <a:pt x="0" y="101"/>
                    <a:pt x="0" y="100"/>
                  </a:cubicBezTo>
                  <a:cubicBezTo>
                    <a:pt x="0" y="97"/>
                    <a:pt x="0" y="94"/>
                    <a:pt x="0" y="91"/>
                  </a:cubicBezTo>
                  <a:cubicBezTo>
                    <a:pt x="0" y="87"/>
                    <a:pt x="0" y="83"/>
                    <a:pt x="0" y="79"/>
                  </a:cubicBezTo>
                  <a:cubicBezTo>
                    <a:pt x="0" y="74"/>
                    <a:pt x="0" y="69"/>
                    <a:pt x="0" y="65"/>
                  </a:cubicBezTo>
                  <a:cubicBezTo>
                    <a:pt x="0" y="60"/>
                    <a:pt x="0" y="55"/>
                    <a:pt x="0" y="50"/>
                  </a:cubicBezTo>
                  <a:cubicBezTo>
                    <a:pt x="0" y="46"/>
                    <a:pt x="0" y="41"/>
                    <a:pt x="0" y="37"/>
                  </a:cubicBezTo>
                  <a:cubicBezTo>
                    <a:pt x="0" y="33"/>
                    <a:pt x="0" y="29"/>
                    <a:pt x="0" y="25"/>
                  </a:cubicBezTo>
                  <a:cubicBezTo>
                    <a:pt x="0" y="22"/>
                    <a:pt x="0" y="20"/>
                    <a:pt x="0" y="17"/>
                  </a:cubicBezTo>
                  <a:cubicBezTo>
                    <a:pt x="0" y="15"/>
                    <a:pt x="0" y="14"/>
                    <a:pt x="0" y="13"/>
                  </a:cubicBezTo>
                  <a:cubicBezTo>
                    <a:pt x="0" y="13"/>
                    <a:pt x="0" y="13"/>
                    <a:pt x="0" y="13"/>
                  </a:cubicBezTo>
                  <a:cubicBezTo>
                    <a:pt x="0" y="6"/>
                    <a:pt x="6" y="0"/>
                    <a:pt x="13" y="0"/>
                  </a:cubicBezTo>
                  <a:cubicBezTo>
                    <a:pt x="15" y="0"/>
                    <a:pt x="15" y="0"/>
                    <a:pt x="15" y="0"/>
                  </a:cubicBezTo>
                  <a:cubicBezTo>
                    <a:pt x="22" y="0"/>
                    <a:pt x="28" y="6"/>
                    <a:pt x="28" y="13"/>
                  </a:cubicBezTo>
                  <a:cubicBezTo>
                    <a:pt x="28" y="58"/>
                    <a:pt x="28" y="58"/>
                    <a:pt x="28" y="58"/>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9"/>
            <p:cNvSpPr>
              <a:spLocks/>
            </p:cNvSpPr>
            <p:nvPr/>
          </p:nvSpPr>
          <p:spPr bwMode="auto">
            <a:xfrm>
              <a:off x="246" y="1109"/>
              <a:ext cx="201" cy="280"/>
            </a:xfrm>
            <a:custGeom>
              <a:avLst/>
              <a:gdLst>
                <a:gd name="T0" fmla="*/ 84 w 84"/>
                <a:gd name="T1" fmla="*/ 117 h 117"/>
                <a:gd name="T2" fmla="*/ 84 w 84"/>
                <a:gd name="T3" fmla="*/ 76 h 117"/>
                <a:gd name="T4" fmla="*/ 71 w 84"/>
                <a:gd name="T5" fmla="*/ 50 h 117"/>
                <a:gd name="T6" fmla="*/ 51 w 84"/>
                <a:gd name="T7" fmla="*/ 31 h 117"/>
                <a:gd name="T8" fmla="*/ 42 w 84"/>
                <a:gd name="T9" fmla="*/ 22 h 117"/>
                <a:gd name="T10" fmla="*/ 34 w 84"/>
                <a:gd name="T11" fmla="*/ 13 h 117"/>
                <a:gd name="T12" fmla="*/ 28 w 84"/>
                <a:gd name="T13" fmla="*/ 7 h 117"/>
                <a:gd name="T14" fmla="*/ 25 w 84"/>
                <a:gd name="T15" fmla="*/ 5 h 117"/>
                <a:gd name="T16" fmla="*/ 25 w 84"/>
                <a:gd name="T17" fmla="*/ 5 h 117"/>
                <a:gd name="T18" fmla="*/ 7 w 84"/>
                <a:gd name="T19" fmla="*/ 5 h 117"/>
                <a:gd name="T20" fmla="*/ 5 w 84"/>
                <a:gd name="T21" fmla="*/ 6 h 117"/>
                <a:gd name="T22" fmla="*/ 5 w 84"/>
                <a:gd name="T23" fmla="*/ 24 h 117"/>
                <a:gd name="T24" fmla="*/ 33 w 84"/>
                <a:gd name="T25" fmla="*/ 5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7">
                  <a:moveTo>
                    <a:pt x="84" y="117"/>
                  </a:moveTo>
                  <a:cubicBezTo>
                    <a:pt x="84" y="76"/>
                    <a:pt x="84" y="76"/>
                    <a:pt x="84" y="76"/>
                  </a:cubicBezTo>
                  <a:cubicBezTo>
                    <a:pt x="84" y="76"/>
                    <a:pt x="84" y="60"/>
                    <a:pt x="71" y="50"/>
                  </a:cubicBezTo>
                  <a:cubicBezTo>
                    <a:pt x="51" y="31"/>
                    <a:pt x="51" y="31"/>
                    <a:pt x="51" y="31"/>
                  </a:cubicBezTo>
                  <a:cubicBezTo>
                    <a:pt x="48" y="28"/>
                    <a:pt x="45" y="25"/>
                    <a:pt x="42" y="22"/>
                  </a:cubicBezTo>
                  <a:cubicBezTo>
                    <a:pt x="39" y="19"/>
                    <a:pt x="36" y="16"/>
                    <a:pt x="34" y="13"/>
                  </a:cubicBezTo>
                  <a:cubicBezTo>
                    <a:pt x="32" y="11"/>
                    <a:pt x="30" y="9"/>
                    <a:pt x="28" y="7"/>
                  </a:cubicBezTo>
                  <a:cubicBezTo>
                    <a:pt x="27" y="7"/>
                    <a:pt x="26" y="6"/>
                    <a:pt x="25" y="5"/>
                  </a:cubicBezTo>
                  <a:cubicBezTo>
                    <a:pt x="25" y="5"/>
                    <a:pt x="25" y="5"/>
                    <a:pt x="25" y="5"/>
                  </a:cubicBezTo>
                  <a:cubicBezTo>
                    <a:pt x="20" y="0"/>
                    <a:pt x="12" y="0"/>
                    <a:pt x="7" y="5"/>
                  </a:cubicBezTo>
                  <a:cubicBezTo>
                    <a:pt x="5" y="6"/>
                    <a:pt x="5" y="6"/>
                    <a:pt x="5" y="6"/>
                  </a:cubicBezTo>
                  <a:cubicBezTo>
                    <a:pt x="0" y="11"/>
                    <a:pt x="0" y="19"/>
                    <a:pt x="5" y="24"/>
                  </a:cubicBezTo>
                  <a:cubicBezTo>
                    <a:pt x="33" y="52"/>
                    <a:pt x="33" y="52"/>
                    <a:pt x="33" y="52"/>
                  </a:cubicBezTo>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10"/>
            <p:cNvSpPr>
              <a:spLocks/>
            </p:cNvSpPr>
            <p:nvPr/>
          </p:nvSpPr>
          <p:spPr bwMode="auto">
            <a:xfrm>
              <a:off x="344" y="839"/>
              <a:ext cx="261" cy="284"/>
            </a:xfrm>
            <a:custGeom>
              <a:avLst/>
              <a:gdLst>
                <a:gd name="T0" fmla="*/ 0 w 261"/>
                <a:gd name="T1" fmla="*/ 210 h 284"/>
                <a:gd name="T2" fmla="*/ 0 w 261"/>
                <a:gd name="T3" fmla="*/ 62 h 284"/>
                <a:gd name="T4" fmla="*/ 127 w 261"/>
                <a:gd name="T5" fmla="*/ 0 h 284"/>
                <a:gd name="T6" fmla="*/ 261 w 261"/>
                <a:gd name="T7" fmla="*/ 64 h 284"/>
                <a:gd name="T8" fmla="*/ 261 w 261"/>
                <a:gd name="T9" fmla="*/ 210 h 284"/>
                <a:gd name="T10" fmla="*/ 132 w 261"/>
                <a:gd name="T11" fmla="*/ 284 h 284"/>
                <a:gd name="T12" fmla="*/ 0 w 261"/>
                <a:gd name="T13" fmla="*/ 210 h 284"/>
              </a:gdLst>
              <a:ahLst/>
              <a:cxnLst>
                <a:cxn ang="0">
                  <a:pos x="T0" y="T1"/>
                </a:cxn>
                <a:cxn ang="0">
                  <a:pos x="T2" y="T3"/>
                </a:cxn>
                <a:cxn ang="0">
                  <a:pos x="T4" y="T5"/>
                </a:cxn>
                <a:cxn ang="0">
                  <a:pos x="T6" y="T7"/>
                </a:cxn>
                <a:cxn ang="0">
                  <a:pos x="T8" y="T9"/>
                </a:cxn>
                <a:cxn ang="0">
                  <a:pos x="T10" y="T11"/>
                </a:cxn>
                <a:cxn ang="0">
                  <a:pos x="T12" y="T13"/>
                </a:cxn>
              </a:cxnLst>
              <a:rect l="0" t="0" r="r" b="b"/>
              <a:pathLst>
                <a:path w="261" h="284">
                  <a:moveTo>
                    <a:pt x="0" y="210"/>
                  </a:moveTo>
                  <a:lnTo>
                    <a:pt x="0" y="62"/>
                  </a:lnTo>
                  <a:lnTo>
                    <a:pt x="127" y="0"/>
                  </a:lnTo>
                  <a:lnTo>
                    <a:pt x="261" y="64"/>
                  </a:lnTo>
                  <a:lnTo>
                    <a:pt x="261" y="210"/>
                  </a:lnTo>
                  <a:lnTo>
                    <a:pt x="132" y="284"/>
                  </a:lnTo>
                  <a:lnTo>
                    <a:pt x="0" y="210"/>
                  </a:lnTo>
                  <a:close/>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Line 11"/>
            <p:cNvSpPr>
              <a:spLocks noChangeShapeType="1"/>
            </p:cNvSpPr>
            <p:nvPr/>
          </p:nvSpPr>
          <p:spPr bwMode="auto">
            <a:xfrm flipV="1">
              <a:off x="476" y="903"/>
              <a:ext cx="129" cy="7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2"/>
            <p:cNvSpPr>
              <a:spLocks noChangeShapeType="1"/>
            </p:cNvSpPr>
            <p:nvPr/>
          </p:nvSpPr>
          <p:spPr bwMode="auto">
            <a:xfrm>
              <a:off x="344" y="901"/>
              <a:ext cx="132" cy="72"/>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3"/>
            <p:cNvSpPr>
              <a:spLocks noChangeShapeType="1"/>
            </p:cNvSpPr>
            <p:nvPr/>
          </p:nvSpPr>
          <p:spPr bwMode="auto">
            <a:xfrm>
              <a:off x="565" y="920"/>
              <a:ext cx="0"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4"/>
            <p:cNvSpPr>
              <a:spLocks/>
            </p:cNvSpPr>
            <p:nvPr/>
          </p:nvSpPr>
          <p:spPr bwMode="auto">
            <a:xfrm>
              <a:off x="476" y="903"/>
              <a:ext cx="129" cy="220"/>
            </a:xfrm>
            <a:custGeom>
              <a:avLst/>
              <a:gdLst>
                <a:gd name="T0" fmla="*/ 0 w 129"/>
                <a:gd name="T1" fmla="*/ 220 h 220"/>
                <a:gd name="T2" fmla="*/ 0 w 129"/>
                <a:gd name="T3" fmla="*/ 72 h 220"/>
                <a:gd name="T4" fmla="*/ 129 w 129"/>
                <a:gd name="T5" fmla="*/ 0 h 220"/>
              </a:gdLst>
              <a:ahLst/>
              <a:cxnLst>
                <a:cxn ang="0">
                  <a:pos x="T0" y="T1"/>
                </a:cxn>
                <a:cxn ang="0">
                  <a:pos x="T2" y="T3"/>
                </a:cxn>
                <a:cxn ang="0">
                  <a:pos x="T4" y="T5"/>
                </a:cxn>
              </a:cxnLst>
              <a:rect l="0" t="0" r="r" b="b"/>
              <a:pathLst>
                <a:path w="129" h="220">
                  <a:moveTo>
                    <a:pt x="0" y="220"/>
                  </a:moveTo>
                  <a:lnTo>
                    <a:pt x="0" y="72"/>
                  </a:lnTo>
                  <a:lnTo>
                    <a:pt x="129" y="0"/>
                  </a:lnTo>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5"/>
            <p:cNvSpPr>
              <a:spLocks noChangeShapeType="1"/>
            </p:cNvSpPr>
            <p:nvPr/>
          </p:nvSpPr>
          <p:spPr bwMode="auto">
            <a:xfrm>
              <a:off x="344" y="901"/>
              <a:ext cx="132" cy="74"/>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69"/>
          <p:cNvGrpSpPr>
            <a:grpSpLocks noChangeAspect="1"/>
          </p:cNvGrpSpPr>
          <p:nvPr/>
        </p:nvGrpSpPr>
        <p:grpSpPr bwMode="auto">
          <a:xfrm>
            <a:off x="5986503" y="96271"/>
            <a:ext cx="322575" cy="375595"/>
            <a:chOff x="2869" y="1573"/>
            <a:chExt cx="505" cy="588"/>
          </a:xfrm>
        </p:grpSpPr>
        <p:sp>
          <p:nvSpPr>
            <p:cNvPr id="217" name="Oval 70"/>
            <p:cNvSpPr>
              <a:spLocks noChangeArrowheads="1"/>
            </p:cNvSpPr>
            <p:nvPr/>
          </p:nvSpPr>
          <p:spPr bwMode="auto">
            <a:xfrm>
              <a:off x="2998" y="1643"/>
              <a:ext cx="244" cy="243"/>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8" name="Oval 71"/>
            <p:cNvSpPr>
              <a:spLocks noChangeArrowheads="1"/>
            </p:cNvSpPr>
            <p:nvPr/>
          </p:nvSpPr>
          <p:spPr bwMode="auto">
            <a:xfrm>
              <a:off x="2926" y="1573"/>
              <a:ext cx="385" cy="382"/>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72"/>
            <p:cNvSpPr>
              <a:spLocks/>
            </p:cNvSpPr>
            <p:nvPr/>
          </p:nvSpPr>
          <p:spPr bwMode="auto">
            <a:xfrm>
              <a:off x="2869" y="1939"/>
              <a:ext cx="201" cy="222"/>
            </a:xfrm>
            <a:custGeom>
              <a:avLst/>
              <a:gdLst>
                <a:gd name="T0" fmla="*/ 201 w 201"/>
                <a:gd name="T1" fmla="*/ 64 h 222"/>
                <a:gd name="T2" fmla="*/ 122 w 201"/>
                <a:gd name="T3" fmla="*/ 222 h 222"/>
                <a:gd name="T4" fmla="*/ 98 w 201"/>
                <a:gd name="T5" fmla="*/ 124 h 222"/>
                <a:gd name="T6" fmla="*/ 0 w 201"/>
                <a:gd name="T7" fmla="*/ 162 h 222"/>
                <a:gd name="T8" fmla="*/ 79 w 201"/>
                <a:gd name="T9" fmla="*/ 0 h 222"/>
              </a:gdLst>
              <a:ahLst/>
              <a:cxnLst>
                <a:cxn ang="0">
                  <a:pos x="T0" y="T1"/>
                </a:cxn>
                <a:cxn ang="0">
                  <a:pos x="T2" y="T3"/>
                </a:cxn>
                <a:cxn ang="0">
                  <a:pos x="T4" y="T5"/>
                </a:cxn>
                <a:cxn ang="0">
                  <a:pos x="T6" y="T7"/>
                </a:cxn>
                <a:cxn ang="0">
                  <a:pos x="T8" y="T9"/>
                </a:cxn>
              </a:cxnLst>
              <a:rect l="0" t="0" r="r" b="b"/>
              <a:pathLst>
                <a:path w="201" h="222">
                  <a:moveTo>
                    <a:pt x="201" y="64"/>
                  </a:moveTo>
                  <a:lnTo>
                    <a:pt x="122" y="222"/>
                  </a:lnTo>
                  <a:lnTo>
                    <a:pt x="98" y="124"/>
                  </a:lnTo>
                  <a:lnTo>
                    <a:pt x="0" y="162"/>
                  </a:lnTo>
                  <a:lnTo>
                    <a:pt x="79" y="0"/>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73"/>
            <p:cNvSpPr>
              <a:spLocks/>
            </p:cNvSpPr>
            <p:nvPr/>
          </p:nvSpPr>
          <p:spPr bwMode="auto">
            <a:xfrm>
              <a:off x="3173" y="1939"/>
              <a:ext cx="201" cy="214"/>
            </a:xfrm>
            <a:custGeom>
              <a:avLst/>
              <a:gdLst>
                <a:gd name="T0" fmla="*/ 129 w 201"/>
                <a:gd name="T1" fmla="*/ 0 h 214"/>
                <a:gd name="T2" fmla="*/ 201 w 201"/>
                <a:gd name="T3" fmla="*/ 160 h 214"/>
                <a:gd name="T4" fmla="*/ 107 w 201"/>
                <a:gd name="T5" fmla="*/ 114 h 214"/>
                <a:gd name="T6" fmla="*/ 76 w 201"/>
                <a:gd name="T7" fmla="*/ 214 h 214"/>
                <a:gd name="T8" fmla="*/ 0 w 201"/>
                <a:gd name="T9" fmla="*/ 52 h 214"/>
              </a:gdLst>
              <a:ahLst/>
              <a:cxnLst>
                <a:cxn ang="0">
                  <a:pos x="T0" y="T1"/>
                </a:cxn>
                <a:cxn ang="0">
                  <a:pos x="T2" y="T3"/>
                </a:cxn>
                <a:cxn ang="0">
                  <a:pos x="T4" y="T5"/>
                </a:cxn>
                <a:cxn ang="0">
                  <a:pos x="T6" y="T7"/>
                </a:cxn>
                <a:cxn ang="0">
                  <a:pos x="T8" y="T9"/>
                </a:cxn>
              </a:cxnLst>
              <a:rect l="0" t="0" r="r" b="b"/>
              <a:pathLst>
                <a:path w="201" h="214">
                  <a:moveTo>
                    <a:pt x="129" y="0"/>
                  </a:moveTo>
                  <a:lnTo>
                    <a:pt x="201" y="160"/>
                  </a:lnTo>
                  <a:lnTo>
                    <a:pt x="107" y="114"/>
                  </a:lnTo>
                  <a:lnTo>
                    <a:pt x="76" y="214"/>
                  </a:lnTo>
                  <a:lnTo>
                    <a:pt x="0" y="52"/>
                  </a:lnTo>
                </a:path>
              </a:pathLst>
            </a:cu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4"/>
            <p:cNvSpPr>
              <a:spLocks/>
            </p:cNvSpPr>
            <p:nvPr/>
          </p:nvSpPr>
          <p:spPr bwMode="auto">
            <a:xfrm>
              <a:off x="3087" y="1719"/>
              <a:ext cx="38" cy="103"/>
            </a:xfrm>
            <a:custGeom>
              <a:avLst/>
              <a:gdLst>
                <a:gd name="T0" fmla="*/ 0 w 38"/>
                <a:gd name="T1" fmla="*/ 31 h 103"/>
                <a:gd name="T2" fmla="*/ 38 w 38"/>
                <a:gd name="T3" fmla="*/ 0 h 103"/>
                <a:gd name="T4" fmla="*/ 38 w 38"/>
                <a:gd name="T5" fmla="*/ 103 h 103"/>
              </a:gdLst>
              <a:ahLst/>
              <a:cxnLst>
                <a:cxn ang="0">
                  <a:pos x="T0" y="T1"/>
                </a:cxn>
                <a:cxn ang="0">
                  <a:pos x="T2" y="T3"/>
                </a:cxn>
                <a:cxn ang="0">
                  <a:pos x="T4" y="T5"/>
                </a:cxn>
              </a:cxnLst>
              <a:rect l="0" t="0" r="r" b="b"/>
              <a:pathLst>
                <a:path w="38" h="103">
                  <a:moveTo>
                    <a:pt x="0" y="31"/>
                  </a:moveTo>
                  <a:lnTo>
                    <a:pt x="38" y="0"/>
                  </a:lnTo>
                  <a:lnTo>
                    <a:pt x="38" y="103"/>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2" name="Group 141"/>
          <p:cNvGrpSpPr>
            <a:grpSpLocks noChangeAspect="1"/>
          </p:cNvGrpSpPr>
          <p:nvPr/>
        </p:nvGrpSpPr>
        <p:grpSpPr bwMode="auto">
          <a:xfrm>
            <a:off x="5982041" y="590709"/>
            <a:ext cx="341101" cy="389008"/>
            <a:chOff x="4950" y="1577"/>
            <a:chExt cx="534" cy="609"/>
          </a:xfrm>
          <a:noFill/>
        </p:grpSpPr>
        <p:sp>
          <p:nvSpPr>
            <p:cNvPr id="223" name="Oval 142"/>
            <p:cNvSpPr>
              <a:spLocks noChangeArrowheads="1"/>
            </p:cNvSpPr>
            <p:nvPr/>
          </p:nvSpPr>
          <p:spPr bwMode="auto">
            <a:xfrm>
              <a:off x="5151" y="1577"/>
              <a:ext cx="132" cy="131"/>
            </a:xfrm>
            <a:prstGeom prst="ellipse">
              <a:avLst/>
            </a:pr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43"/>
            <p:cNvSpPr>
              <a:spLocks/>
            </p:cNvSpPr>
            <p:nvPr/>
          </p:nvSpPr>
          <p:spPr bwMode="auto">
            <a:xfrm>
              <a:off x="5111" y="1778"/>
              <a:ext cx="210" cy="408"/>
            </a:xfrm>
            <a:custGeom>
              <a:avLst/>
              <a:gdLst>
                <a:gd name="T0" fmla="*/ 66 w 88"/>
                <a:gd name="T1" fmla="*/ 171 h 171"/>
                <a:gd name="T2" fmla="*/ 66 w 88"/>
                <a:gd name="T3" fmla="*/ 101 h 171"/>
                <a:gd name="T4" fmla="*/ 68 w 88"/>
                <a:gd name="T5" fmla="*/ 101 h 171"/>
                <a:gd name="T6" fmla="*/ 88 w 88"/>
                <a:gd name="T7" fmla="*/ 80 h 171"/>
                <a:gd name="T8" fmla="*/ 88 w 88"/>
                <a:gd name="T9" fmla="*/ 20 h 171"/>
                <a:gd name="T10" fmla="*/ 68 w 88"/>
                <a:gd name="T11" fmla="*/ 0 h 171"/>
                <a:gd name="T12" fmla="*/ 20 w 88"/>
                <a:gd name="T13" fmla="*/ 0 h 171"/>
                <a:gd name="T14" fmla="*/ 0 w 88"/>
                <a:gd name="T15" fmla="*/ 20 h 171"/>
                <a:gd name="T16" fmla="*/ 0 w 88"/>
                <a:gd name="T17" fmla="*/ 80 h 171"/>
                <a:gd name="T18" fmla="*/ 20 w 88"/>
                <a:gd name="T19" fmla="*/ 101 h 171"/>
                <a:gd name="T20" fmla="*/ 23 w 88"/>
                <a:gd name="T21" fmla="*/ 101 h 171"/>
                <a:gd name="T22" fmla="*/ 23 w 88"/>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71">
                  <a:moveTo>
                    <a:pt x="66" y="171"/>
                  </a:moveTo>
                  <a:cubicBezTo>
                    <a:pt x="66" y="101"/>
                    <a:pt x="66" y="101"/>
                    <a:pt x="66" y="101"/>
                  </a:cubicBezTo>
                  <a:cubicBezTo>
                    <a:pt x="68" y="101"/>
                    <a:pt x="68" y="101"/>
                    <a:pt x="68" y="101"/>
                  </a:cubicBezTo>
                  <a:cubicBezTo>
                    <a:pt x="79" y="101"/>
                    <a:pt x="88" y="91"/>
                    <a:pt x="88" y="80"/>
                  </a:cubicBezTo>
                  <a:cubicBezTo>
                    <a:pt x="88" y="20"/>
                    <a:pt x="88" y="20"/>
                    <a:pt x="88" y="20"/>
                  </a:cubicBezTo>
                  <a:cubicBezTo>
                    <a:pt x="88" y="9"/>
                    <a:pt x="79" y="0"/>
                    <a:pt x="68" y="0"/>
                  </a:cubicBezTo>
                  <a:cubicBezTo>
                    <a:pt x="20" y="0"/>
                    <a:pt x="20" y="0"/>
                    <a:pt x="20" y="0"/>
                  </a:cubicBezTo>
                  <a:cubicBezTo>
                    <a:pt x="9" y="0"/>
                    <a:pt x="0" y="9"/>
                    <a:pt x="0" y="20"/>
                  </a:cubicBezTo>
                  <a:cubicBezTo>
                    <a:pt x="0" y="80"/>
                    <a:pt x="0" y="80"/>
                    <a:pt x="0" y="80"/>
                  </a:cubicBezTo>
                  <a:cubicBezTo>
                    <a:pt x="0" y="91"/>
                    <a:pt x="9" y="101"/>
                    <a:pt x="20" y="101"/>
                  </a:cubicBezTo>
                  <a:cubicBezTo>
                    <a:pt x="23" y="101"/>
                    <a:pt x="23" y="101"/>
                    <a:pt x="23" y="101"/>
                  </a:cubicBezTo>
                  <a:cubicBezTo>
                    <a:pt x="23" y="171"/>
                    <a:pt x="23" y="171"/>
                    <a:pt x="23" y="171"/>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44"/>
            <p:cNvSpPr>
              <a:spLocks/>
            </p:cNvSpPr>
            <p:nvPr/>
          </p:nvSpPr>
          <p:spPr bwMode="auto">
            <a:xfrm>
              <a:off x="5340" y="1646"/>
              <a:ext cx="132" cy="132"/>
            </a:xfrm>
            <a:custGeom>
              <a:avLst/>
              <a:gdLst>
                <a:gd name="T0" fmla="*/ 28 w 55"/>
                <a:gd name="T1" fmla="*/ 55 h 55"/>
                <a:gd name="T2" fmla="*/ 55 w 55"/>
                <a:gd name="T3" fmla="*/ 28 h 55"/>
                <a:gd name="T4" fmla="*/ 28 w 55"/>
                <a:gd name="T5" fmla="*/ 0 h 55"/>
                <a:gd name="T6" fmla="*/ 0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46" y="55"/>
                    <a:pt x="55" y="43"/>
                    <a:pt x="55" y="28"/>
                  </a:cubicBezTo>
                  <a:cubicBezTo>
                    <a:pt x="55" y="12"/>
                    <a:pt x="43" y="0"/>
                    <a:pt x="28" y="0"/>
                  </a:cubicBezTo>
                  <a:cubicBezTo>
                    <a:pt x="13" y="0"/>
                    <a:pt x="0" y="12"/>
                    <a:pt x="0" y="28"/>
                  </a:cubicBezTo>
                  <a:cubicBezTo>
                    <a:pt x="0" y="43"/>
                    <a:pt x="13" y="55"/>
                    <a:pt x="28" y="55"/>
                  </a:cubicBezTo>
                  <a:close/>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45"/>
            <p:cNvSpPr>
              <a:spLocks/>
            </p:cNvSpPr>
            <p:nvPr/>
          </p:nvSpPr>
          <p:spPr bwMode="auto">
            <a:xfrm>
              <a:off x="5374" y="1847"/>
              <a:ext cx="110" cy="339"/>
            </a:xfrm>
            <a:custGeom>
              <a:avLst/>
              <a:gdLst>
                <a:gd name="T0" fmla="*/ 26 w 46"/>
                <a:gd name="T1" fmla="*/ 142 h 142"/>
                <a:gd name="T2" fmla="*/ 26 w 46"/>
                <a:gd name="T3" fmla="*/ 83 h 142"/>
                <a:gd name="T4" fmla="*/ 28 w 46"/>
                <a:gd name="T5" fmla="*/ 83 h 142"/>
                <a:gd name="T6" fmla="*/ 46 w 46"/>
                <a:gd name="T7" fmla="*/ 67 h 142"/>
                <a:gd name="T8" fmla="*/ 46 w 46"/>
                <a:gd name="T9" fmla="*/ 16 h 142"/>
                <a:gd name="T10" fmla="*/ 28 w 46"/>
                <a:gd name="T11" fmla="*/ 0 h 142"/>
                <a:gd name="T12" fmla="*/ 0 w 4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6" h="142">
                  <a:moveTo>
                    <a:pt x="26" y="142"/>
                  </a:moveTo>
                  <a:cubicBezTo>
                    <a:pt x="26" y="83"/>
                    <a:pt x="26" y="83"/>
                    <a:pt x="26" y="83"/>
                  </a:cubicBezTo>
                  <a:cubicBezTo>
                    <a:pt x="28" y="83"/>
                    <a:pt x="28" y="83"/>
                    <a:pt x="28" y="83"/>
                  </a:cubicBezTo>
                  <a:cubicBezTo>
                    <a:pt x="38" y="83"/>
                    <a:pt x="46" y="76"/>
                    <a:pt x="46" y="67"/>
                  </a:cubicBezTo>
                  <a:cubicBezTo>
                    <a:pt x="46" y="16"/>
                    <a:pt x="46" y="16"/>
                    <a:pt x="46" y="16"/>
                  </a:cubicBezTo>
                  <a:cubicBezTo>
                    <a:pt x="46" y="7"/>
                    <a:pt x="38" y="0"/>
                    <a:pt x="28" y="0"/>
                  </a:cubicBezTo>
                  <a:cubicBezTo>
                    <a:pt x="0" y="0"/>
                    <a:pt x="0" y="0"/>
                    <a:pt x="0" y="0"/>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7" name="Oval 146"/>
            <p:cNvSpPr>
              <a:spLocks noChangeArrowheads="1"/>
            </p:cNvSpPr>
            <p:nvPr/>
          </p:nvSpPr>
          <p:spPr bwMode="auto">
            <a:xfrm>
              <a:off x="4960" y="1646"/>
              <a:ext cx="131" cy="132"/>
            </a:xfrm>
            <a:prstGeom prst="ellipse">
              <a:avLst/>
            </a:pr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147"/>
            <p:cNvSpPr>
              <a:spLocks/>
            </p:cNvSpPr>
            <p:nvPr/>
          </p:nvSpPr>
          <p:spPr bwMode="auto">
            <a:xfrm>
              <a:off x="4950" y="1847"/>
              <a:ext cx="108" cy="339"/>
            </a:xfrm>
            <a:custGeom>
              <a:avLst/>
              <a:gdLst>
                <a:gd name="T0" fmla="*/ 19 w 45"/>
                <a:gd name="T1" fmla="*/ 142 h 142"/>
                <a:gd name="T2" fmla="*/ 19 w 45"/>
                <a:gd name="T3" fmla="*/ 83 h 142"/>
                <a:gd name="T4" fmla="*/ 17 w 45"/>
                <a:gd name="T5" fmla="*/ 83 h 142"/>
                <a:gd name="T6" fmla="*/ 0 w 45"/>
                <a:gd name="T7" fmla="*/ 67 h 142"/>
                <a:gd name="T8" fmla="*/ 0 w 45"/>
                <a:gd name="T9" fmla="*/ 16 h 142"/>
                <a:gd name="T10" fmla="*/ 17 w 45"/>
                <a:gd name="T11" fmla="*/ 0 h 142"/>
                <a:gd name="T12" fmla="*/ 45 w 45"/>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5" h="142">
                  <a:moveTo>
                    <a:pt x="19" y="142"/>
                  </a:moveTo>
                  <a:cubicBezTo>
                    <a:pt x="19" y="83"/>
                    <a:pt x="19" y="83"/>
                    <a:pt x="19" y="83"/>
                  </a:cubicBezTo>
                  <a:cubicBezTo>
                    <a:pt x="17" y="83"/>
                    <a:pt x="17" y="83"/>
                    <a:pt x="17" y="83"/>
                  </a:cubicBezTo>
                  <a:cubicBezTo>
                    <a:pt x="7" y="83"/>
                    <a:pt x="0" y="76"/>
                    <a:pt x="0" y="67"/>
                  </a:cubicBezTo>
                  <a:cubicBezTo>
                    <a:pt x="0" y="16"/>
                    <a:pt x="0" y="16"/>
                    <a:pt x="0" y="16"/>
                  </a:cubicBezTo>
                  <a:cubicBezTo>
                    <a:pt x="0" y="7"/>
                    <a:pt x="7" y="0"/>
                    <a:pt x="17" y="0"/>
                  </a:cubicBezTo>
                  <a:cubicBezTo>
                    <a:pt x="45" y="0"/>
                    <a:pt x="45" y="0"/>
                    <a:pt x="45" y="0"/>
                  </a:cubicBezTo>
                </a:path>
              </a:pathLst>
            </a:custGeom>
            <a:grpFill/>
            <a:ln w="25400"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29" name="Group 77"/>
          <p:cNvGrpSpPr>
            <a:grpSpLocks noChangeAspect="1"/>
          </p:cNvGrpSpPr>
          <p:nvPr/>
        </p:nvGrpSpPr>
        <p:grpSpPr bwMode="auto">
          <a:xfrm>
            <a:off x="7792690" y="125339"/>
            <a:ext cx="317467" cy="317467"/>
            <a:chOff x="3798" y="1582"/>
            <a:chExt cx="497" cy="497"/>
          </a:xfrm>
        </p:grpSpPr>
        <p:sp>
          <p:nvSpPr>
            <p:cNvPr id="230" name="Oval 78"/>
            <p:cNvSpPr>
              <a:spLocks noChangeArrowheads="1"/>
            </p:cNvSpPr>
            <p:nvPr/>
          </p:nvSpPr>
          <p:spPr bwMode="auto">
            <a:xfrm>
              <a:off x="3798" y="1582"/>
              <a:ext cx="497" cy="497"/>
            </a:xfrm>
            <a:prstGeom prst="ellipse">
              <a:avLst/>
            </a:prstGeom>
            <a:noFill/>
            <a:ln w="254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Line 79"/>
            <p:cNvSpPr>
              <a:spLocks noChangeShapeType="1"/>
            </p:cNvSpPr>
            <p:nvPr/>
          </p:nvSpPr>
          <p:spPr bwMode="auto">
            <a:xfrm>
              <a:off x="4049" y="1670"/>
              <a:ext cx="0" cy="330"/>
            </a:xfrm>
            <a:prstGeom prst="line">
              <a:avLst/>
            </a:prstGeom>
            <a:noFill/>
            <a:ln w="254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80"/>
            <p:cNvSpPr>
              <a:spLocks/>
            </p:cNvSpPr>
            <p:nvPr/>
          </p:nvSpPr>
          <p:spPr bwMode="auto">
            <a:xfrm>
              <a:off x="3932" y="1713"/>
              <a:ext cx="227" cy="244"/>
            </a:xfrm>
            <a:custGeom>
              <a:avLst/>
              <a:gdLst>
                <a:gd name="T0" fmla="*/ 89 w 95"/>
                <a:gd name="T1" fmla="*/ 12 h 102"/>
                <a:gd name="T2" fmla="*/ 43 w 95"/>
                <a:gd name="T3" fmla="*/ 0 h 102"/>
                <a:gd name="T4" fmla="*/ 12 w 95"/>
                <a:gd name="T5" fmla="*/ 9 h 102"/>
                <a:gd name="T6" fmla="*/ 14 w 95"/>
                <a:gd name="T7" fmla="*/ 42 h 102"/>
                <a:gd name="T8" fmla="*/ 40 w 95"/>
                <a:gd name="T9" fmla="*/ 48 h 102"/>
                <a:gd name="T10" fmla="*/ 73 w 95"/>
                <a:gd name="T11" fmla="*/ 53 h 102"/>
                <a:gd name="T12" fmla="*/ 94 w 95"/>
                <a:gd name="T13" fmla="*/ 77 h 102"/>
                <a:gd name="T14" fmla="*/ 65 w 95"/>
                <a:gd name="T15" fmla="*/ 99 h 102"/>
                <a:gd name="T16" fmla="*/ 3 w 95"/>
                <a:gd name="T17"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2">
                  <a:moveTo>
                    <a:pt x="89" y="12"/>
                  </a:moveTo>
                  <a:cubicBezTo>
                    <a:pt x="75" y="4"/>
                    <a:pt x="59" y="0"/>
                    <a:pt x="43" y="0"/>
                  </a:cubicBezTo>
                  <a:cubicBezTo>
                    <a:pt x="32" y="0"/>
                    <a:pt x="20" y="3"/>
                    <a:pt x="12" y="9"/>
                  </a:cubicBezTo>
                  <a:cubicBezTo>
                    <a:pt x="0" y="18"/>
                    <a:pt x="2" y="34"/>
                    <a:pt x="14" y="42"/>
                  </a:cubicBezTo>
                  <a:cubicBezTo>
                    <a:pt x="22" y="46"/>
                    <a:pt x="31" y="47"/>
                    <a:pt x="40" y="48"/>
                  </a:cubicBezTo>
                  <a:cubicBezTo>
                    <a:pt x="51" y="48"/>
                    <a:pt x="62" y="49"/>
                    <a:pt x="73" y="53"/>
                  </a:cubicBezTo>
                  <a:cubicBezTo>
                    <a:pt x="82" y="56"/>
                    <a:pt x="95" y="65"/>
                    <a:pt x="94" y="77"/>
                  </a:cubicBezTo>
                  <a:cubicBezTo>
                    <a:pt x="93" y="91"/>
                    <a:pt x="76" y="97"/>
                    <a:pt x="65" y="99"/>
                  </a:cubicBezTo>
                  <a:cubicBezTo>
                    <a:pt x="43" y="102"/>
                    <a:pt x="20" y="97"/>
                    <a:pt x="3" y="83"/>
                  </a:cubicBez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3" name="Group 232"/>
          <p:cNvGrpSpPr/>
          <p:nvPr/>
        </p:nvGrpSpPr>
        <p:grpSpPr>
          <a:xfrm>
            <a:off x="7775987" y="610195"/>
            <a:ext cx="373679" cy="350044"/>
            <a:chOff x="1073499" y="7277841"/>
            <a:chExt cx="487521" cy="456591"/>
          </a:xfrm>
        </p:grpSpPr>
        <p:sp>
          <p:nvSpPr>
            <p:cNvPr id="234" name="Freeform 29"/>
            <p:cNvSpPr>
              <a:spLocks/>
            </p:cNvSpPr>
            <p:nvPr/>
          </p:nvSpPr>
          <p:spPr bwMode="auto">
            <a:xfrm>
              <a:off x="1073499" y="7277841"/>
              <a:ext cx="487521" cy="456591"/>
            </a:xfrm>
            <a:custGeom>
              <a:avLst/>
              <a:gdLst>
                <a:gd name="T0" fmla="*/ 188 w 244"/>
                <a:gd name="T1" fmla="*/ 229 h 229"/>
                <a:gd name="T2" fmla="*/ 184 w 244"/>
                <a:gd name="T3" fmla="*/ 182 h 229"/>
                <a:gd name="T4" fmla="*/ 202 w 244"/>
                <a:gd name="T5" fmla="*/ 139 h 229"/>
                <a:gd name="T6" fmla="*/ 202 w 244"/>
                <a:gd name="T7" fmla="*/ 139 h 229"/>
                <a:gd name="T8" fmla="*/ 181 w 244"/>
                <a:gd name="T9" fmla="*/ 20 h 229"/>
                <a:gd name="T10" fmla="*/ 181 w 244"/>
                <a:gd name="T11" fmla="*/ 20 h 229"/>
                <a:gd name="T12" fmla="*/ 116 w 244"/>
                <a:gd name="T13" fmla="*/ 0 h 229"/>
                <a:gd name="T14" fmla="*/ 52 w 244"/>
                <a:gd name="T15" fmla="*/ 19 h 229"/>
                <a:gd name="T16" fmla="*/ 27 w 244"/>
                <a:gd name="T17" fmla="*/ 86 h 229"/>
                <a:gd name="T18" fmla="*/ 26 w 244"/>
                <a:gd name="T19" fmla="*/ 102 h 229"/>
                <a:gd name="T20" fmla="*/ 3 w 244"/>
                <a:gd name="T21" fmla="*/ 129 h 229"/>
                <a:gd name="T22" fmla="*/ 2 w 244"/>
                <a:gd name="T23" fmla="*/ 131 h 229"/>
                <a:gd name="T24" fmla="*/ 3 w 244"/>
                <a:gd name="T25" fmla="*/ 143 h 229"/>
                <a:gd name="T26" fmla="*/ 14 w 244"/>
                <a:gd name="T27" fmla="*/ 148 h 229"/>
                <a:gd name="T28" fmla="*/ 24 w 244"/>
                <a:gd name="T29" fmla="*/ 151 h 229"/>
                <a:gd name="T30" fmla="*/ 28 w 244"/>
                <a:gd name="T31" fmla="*/ 166 h 229"/>
                <a:gd name="T32" fmla="*/ 27 w 244"/>
                <a:gd name="T33" fmla="*/ 184 h 229"/>
                <a:gd name="T34" fmla="*/ 33 w 244"/>
                <a:gd name="T35" fmla="*/ 210 h 229"/>
                <a:gd name="T36" fmla="*/ 34 w 244"/>
                <a:gd name="T37" fmla="*/ 211 h 229"/>
                <a:gd name="T38" fmla="*/ 34 w 244"/>
                <a:gd name="T39" fmla="*/ 211 h 229"/>
                <a:gd name="T40" fmla="*/ 51 w 244"/>
                <a:gd name="T41" fmla="*/ 214 h 229"/>
                <a:gd name="T42" fmla="*/ 82 w 244"/>
                <a:gd name="T43" fmla="*/ 210 h 229"/>
                <a:gd name="T44" fmla="*/ 86 w 244"/>
                <a:gd name="T45"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 h="229">
                  <a:moveTo>
                    <a:pt x="188" y="229"/>
                  </a:moveTo>
                  <a:cubicBezTo>
                    <a:pt x="186" y="219"/>
                    <a:pt x="183" y="199"/>
                    <a:pt x="184" y="182"/>
                  </a:cubicBezTo>
                  <a:cubicBezTo>
                    <a:pt x="185" y="178"/>
                    <a:pt x="191" y="155"/>
                    <a:pt x="202" y="139"/>
                  </a:cubicBezTo>
                  <a:cubicBezTo>
                    <a:pt x="202" y="139"/>
                    <a:pt x="202" y="139"/>
                    <a:pt x="202" y="139"/>
                  </a:cubicBezTo>
                  <a:cubicBezTo>
                    <a:pt x="202" y="138"/>
                    <a:pt x="244" y="66"/>
                    <a:pt x="181" y="20"/>
                  </a:cubicBezTo>
                  <a:cubicBezTo>
                    <a:pt x="181" y="20"/>
                    <a:pt x="181" y="20"/>
                    <a:pt x="181" y="20"/>
                  </a:cubicBezTo>
                  <a:cubicBezTo>
                    <a:pt x="179" y="19"/>
                    <a:pt x="154" y="0"/>
                    <a:pt x="116" y="0"/>
                  </a:cubicBezTo>
                  <a:cubicBezTo>
                    <a:pt x="93" y="0"/>
                    <a:pt x="72" y="7"/>
                    <a:pt x="52" y="19"/>
                  </a:cubicBezTo>
                  <a:cubicBezTo>
                    <a:pt x="50" y="19"/>
                    <a:pt x="17" y="37"/>
                    <a:pt x="27" y="86"/>
                  </a:cubicBezTo>
                  <a:cubicBezTo>
                    <a:pt x="28" y="93"/>
                    <a:pt x="27" y="100"/>
                    <a:pt x="26" y="102"/>
                  </a:cubicBezTo>
                  <a:cubicBezTo>
                    <a:pt x="3" y="129"/>
                    <a:pt x="3" y="129"/>
                    <a:pt x="3" y="129"/>
                  </a:cubicBezTo>
                  <a:cubicBezTo>
                    <a:pt x="3" y="130"/>
                    <a:pt x="3" y="130"/>
                    <a:pt x="2" y="131"/>
                  </a:cubicBezTo>
                  <a:cubicBezTo>
                    <a:pt x="2" y="132"/>
                    <a:pt x="0" y="137"/>
                    <a:pt x="3" y="143"/>
                  </a:cubicBezTo>
                  <a:cubicBezTo>
                    <a:pt x="5" y="145"/>
                    <a:pt x="7" y="148"/>
                    <a:pt x="14" y="148"/>
                  </a:cubicBezTo>
                  <a:cubicBezTo>
                    <a:pt x="24" y="151"/>
                    <a:pt x="24" y="151"/>
                    <a:pt x="24" y="151"/>
                  </a:cubicBezTo>
                  <a:cubicBezTo>
                    <a:pt x="26" y="155"/>
                    <a:pt x="28" y="161"/>
                    <a:pt x="28" y="166"/>
                  </a:cubicBezTo>
                  <a:cubicBezTo>
                    <a:pt x="29" y="173"/>
                    <a:pt x="27" y="182"/>
                    <a:pt x="27" y="184"/>
                  </a:cubicBezTo>
                  <a:cubicBezTo>
                    <a:pt x="25" y="191"/>
                    <a:pt x="24" y="203"/>
                    <a:pt x="33" y="210"/>
                  </a:cubicBezTo>
                  <a:cubicBezTo>
                    <a:pt x="33" y="210"/>
                    <a:pt x="34" y="210"/>
                    <a:pt x="34" y="211"/>
                  </a:cubicBezTo>
                  <a:cubicBezTo>
                    <a:pt x="34" y="211"/>
                    <a:pt x="34" y="211"/>
                    <a:pt x="34" y="211"/>
                  </a:cubicBezTo>
                  <a:cubicBezTo>
                    <a:pt x="36" y="212"/>
                    <a:pt x="40" y="214"/>
                    <a:pt x="51" y="214"/>
                  </a:cubicBezTo>
                  <a:cubicBezTo>
                    <a:pt x="58" y="214"/>
                    <a:pt x="69" y="213"/>
                    <a:pt x="82" y="210"/>
                  </a:cubicBezTo>
                  <a:cubicBezTo>
                    <a:pt x="83" y="213"/>
                    <a:pt x="84" y="219"/>
                    <a:pt x="86" y="22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0"/>
            <p:cNvSpPr>
              <a:spLocks/>
            </p:cNvSpPr>
            <p:nvPr/>
          </p:nvSpPr>
          <p:spPr bwMode="auto">
            <a:xfrm>
              <a:off x="1247673" y="7383657"/>
              <a:ext cx="125839" cy="137478"/>
            </a:xfrm>
            <a:custGeom>
              <a:avLst/>
              <a:gdLst>
                <a:gd name="T0" fmla="*/ 31 w 63"/>
                <a:gd name="T1" fmla="*/ 0 h 69"/>
                <a:gd name="T2" fmla="*/ 0 w 63"/>
                <a:gd name="T3" fmla="*/ 31 h 69"/>
                <a:gd name="T4" fmla="*/ 6 w 63"/>
                <a:gd name="T5" fmla="*/ 49 h 69"/>
                <a:gd name="T6" fmla="*/ 18 w 63"/>
                <a:gd name="T7" fmla="*/ 69 h 69"/>
                <a:gd name="T8" fmla="*/ 31 w 63"/>
                <a:gd name="T9" fmla="*/ 69 h 69"/>
                <a:gd name="T10" fmla="*/ 44 w 63"/>
                <a:gd name="T11" fmla="*/ 69 h 69"/>
                <a:gd name="T12" fmla="*/ 57 w 63"/>
                <a:gd name="T13" fmla="*/ 49 h 69"/>
                <a:gd name="T14" fmla="*/ 63 w 63"/>
                <a:gd name="T15" fmla="*/ 31 h 69"/>
                <a:gd name="T16" fmla="*/ 31 w 6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9">
                  <a:moveTo>
                    <a:pt x="31" y="0"/>
                  </a:moveTo>
                  <a:cubicBezTo>
                    <a:pt x="14" y="0"/>
                    <a:pt x="0" y="14"/>
                    <a:pt x="0" y="31"/>
                  </a:cubicBezTo>
                  <a:cubicBezTo>
                    <a:pt x="0" y="39"/>
                    <a:pt x="2" y="45"/>
                    <a:pt x="6" y="49"/>
                  </a:cubicBezTo>
                  <a:cubicBezTo>
                    <a:pt x="11" y="56"/>
                    <a:pt x="17" y="58"/>
                    <a:pt x="18" y="69"/>
                  </a:cubicBezTo>
                  <a:cubicBezTo>
                    <a:pt x="31" y="69"/>
                    <a:pt x="31" y="69"/>
                    <a:pt x="31" y="69"/>
                  </a:cubicBezTo>
                  <a:cubicBezTo>
                    <a:pt x="44" y="69"/>
                    <a:pt x="44" y="69"/>
                    <a:pt x="44" y="69"/>
                  </a:cubicBezTo>
                  <a:cubicBezTo>
                    <a:pt x="45" y="58"/>
                    <a:pt x="51" y="56"/>
                    <a:pt x="57" y="49"/>
                  </a:cubicBezTo>
                  <a:cubicBezTo>
                    <a:pt x="61" y="45"/>
                    <a:pt x="63" y="39"/>
                    <a:pt x="63" y="31"/>
                  </a:cubicBezTo>
                  <a:cubicBezTo>
                    <a:pt x="63" y="14"/>
                    <a:pt x="49" y="0"/>
                    <a:pt x="31" y="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31"/>
            <p:cNvSpPr>
              <a:spLocks noChangeShapeType="1"/>
            </p:cNvSpPr>
            <p:nvPr/>
          </p:nvSpPr>
          <p:spPr bwMode="auto">
            <a:xfrm>
              <a:off x="1307675" y="7469477"/>
              <a:ext cx="0" cy="49158"/>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7" name="Line 32"/>
            <p:cNvSpPr>
              <a:spLocks noChangeShapeType="1"/>
            </p:cNvSpPr>
            <p:nvPr/>
          </p:nvSpPr>
          <p:spPr bwMode="auto">
            <a:xfrm>
              <a:off x="1289342" y="7451147"/>
              <a:ext cx="18334" cy="1583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8" name="Line 33"/>
            <p:cNvSpPr>
              <a:spLocks noChangeShapeType="1"/>
            </p:cNvSpPr>
            <p:nvPr/>
          </p:nvSpPr>
          <p:spPr bwMode="auto">
            <a:xfrm flipH="1">
              <a:off x="1309342" y="7451147"/>
              <a:ext cx="15835" cy="1583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9" name="Line 34"/>
            <p:cNvSpPr>
              <a:spLocks noChangeShapeType="1"/>
            </p:cNvSpPr>
            <p:nvPr/>
          </p:nvSpPr>
          <p:spPr bwMode="auto">
            <a:xfrm>
              <a:off x="1219340" y="7377825"/>
              <a:ext cx="14167" cy="1333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0" name="Line 35"/>
            <p:cNvSpPr>
              <a:spLocks noChangeShapeType="1"/>
            </p:cNvSpPr>
            <p:nvPr/>
          </p:nvSpPr>
          <p:spPr bwMode="auto">
            <a:xfrm flipH="1">
              <a:off x="1386845" y="7377825"/>
              <a:ext cx="12500" cy="1333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Line 36"/>
            <p:cNvSpPr>
              <a:spLocks noChangeShapeType="1"/>
            </p:cNvSpPr>
            <p:nvPr/>
          </p:nvSpPr>
          <p:spPr bwMode="auto">
            <a:xfrm>
              <a:off x="1307671" y="7327828"/>
              <a:ext cx="0" cy="17497"/>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Line 37"/>
            <p:cNvSpPr>
              <a:spLocks noChangeShapeType="1"/>
            </p:cNvSpPr>
            <p:nvPr/>
          </p:nvSpPr>
          <p:spPr bwMode="auto">
            <a:xfrm flipH="1">
              <a:off x="1133495" y="7618481"/>
              <a:ext cx="55835" cy="1667"/>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4" name="Group 243"/>
          <p:cNvGrpSpPr/>
          <p:nvPr/>
        </p:nvGrpSpPr>
        <p:grpSpPr>
          <a:xfrm>
            <a:off x="3247841" y="3551441"/>
            <a:ext cx="487518" cy="456683"/>
            <a:chOff x="1073493" y="7279302"/>
            <a:chExt cx="487518" cy="456683"/>
          </a:xfrm>
        </p:grpSpPr>
        <p:sp>
          <p:nvSpPr>
            <p:cNvPr id="245" name="Freeform 29"/>
            <p:cNvSpPr>
              <a:spLocks/>
            </p:cNvSpPr>
            <p:nvPr/>
          </p:nvSpPr>
          <p:spPr bwMode="auto">
            <a:xfrm>
              <a:off x="1073493" y="7279302"/>
              <a:ext cx="487518" cy="456683"/>
            </a:xfrm>
            <a:custGeom>
              <a:avLst/>
              <a:gdLst>
                <a:gd name="T0" fmla="*/ 188 w 244"/>
                <a:gd name="T1" fmla="*/ 229 h 229"/>
                <a:gd name="T2" fmla="*/ 184 w 244"/>
                <a:gd name="T3" fmla="*/ 182 h 229"/>
                <a:gd name="T4" fmla="*/ 202 w 244"/>
                <a:gd name="T5" fmla="*/ 139 h 229"/>
                <a:gd name="T6" fmla="*/ 202 w 244"/>
                <a:gd name="T7" fmla="*/ 139 h 229"/>
                <a:gd name="T8" fmla="*/ 181 w 244"/>
                <a:gd name="T9" fmla="*/ 20 h 229"/>
                <a:gd name="T10" fmla="*/ 181 w 244"/>
                <a:gd name="T11" fmla="*/ 20 h 229"/>
                <a:gd name="T12" fmla="*/ 116 w 244"/>
                <a:gd name="T13" fmla="*/ 0 h 229"/>
                <a:gd name="T14" fmla="*/ 52 w 244"/>
                <a:gd name="T15" fmla="*/ 19 h 229"/>
                <a:gd name="T16" fmla="*/ 27 w 244"/>
                <a:gd name="T17" fmla="*/ 86 h 229"/>
                <a:gd name="T18" fmla="*/ 26 w 244"/>
                <a:gd name="T19" fmla="*/ 102 h 229"/>
                <a:gd name="T20" fmla="*/ 3 w 244"/>
                <a:gd name="T21" fmla="*/ 129 h 229"/>
                <a:gd name="T22" fmla="*/ 2 w 244"/>
                <a:gd name="T23" fmla="*/ 131 h 229"/>
                <a:gd name="T24" fmla="*/ 3 w 244"/>
                <a:gd name="T25" fmla="*/ 143 h 229"/>
                <a:gd name="T26" fmla="*/ 14 w 244"/>
                <a:gd name="T27" fmla="*/ 148 h 229"/>
                <a:gd name="T28" fmla="*/ 24 w 244"/>
                <a:gd name="T29" fmla="*/ 151 h 229"/>
                <a:gd name="T30" fmla="*/ 28 w 244"/>
                <a:gd name="T31" fmla="*/ 166 h 229"/>
                <a:gd name="T32" fmla="*/ 27 w 244"/>
                <a:gd name="T33" fmla="*/ 184 h 229"/>
                <a:gd name="T34" fmla="*/ 33 w 244"/>
                <a:gd name="T35" fmla="*/ 210 h 229"/>
                <a:gd name="T36" fmla="*/ 34 w 244"/>
                <a:gd name="T37" fmla="*/ 211 h 229"/>
                <a:gd name="T38" fmla="*/ 34 w 244"/>
                <a:gd name="T39" fmla="*/ 211 h 229"/>
                <a:gd name="T40" fmla="*/ 51 w 244"/>
                <a:gd name="T41" fmla="*/ 214 h 229"/>
                <a:gd name="T42" fmla="*/ 82 w 244"/>
                <a:gd name="T43" fmla="*/ 210 h 229"/>
                <a:gd name="T44" fmla="*/ 86 w 244"/>
                <a:gd name="T45"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 h="229">
                  <a:moveTo>
                    <a:pt x="188" y="229"/>
                  </a:moveTo>
                  <a:cubicBezTo>
                    <a:pt x="186" y="219"/>
                    <a:pt x="183" y="199"/>
                    <a:pt x="184" y="182"/>
                  </a:cubicBezTo>
                  <a:cubicBezTo>
                    <a:pt x="185" y="178"/>
                    <a:pt x="191" y="155"/>
                    <a:pt x="202" y="139"/>
                  </a:cubicBezTo>
                  <a:cubicBezTo>
                    <a:pt x="202" y="139"/>
                    <a:pt x="202" y="139"/>
                    <a:pt x="202" y="139"/>
                  </a:cubicBezTo>
                  <a:cubicBezTo>
                    <a:pt x="202" y="138"/>
                    <a:pt x="244" y="66"/>
                    <a:pt x="181" y="20"/>
                  </a:cubicBezTo>
                  <a:cubicBezTo>
                    <a:pt x="181" y="20"/>
                    <a:pt x="181" y="20"/>
                    <a:pt x="181" y="20"/>
                  </a:cubicBezTo>
                  <a:cubicBezTo>
                    <a:pt x="179" y="19"/>
                    <a:pt x="154" y="0"/>
                    <a:pt x="116" y="0"/>
                  </a:cubicBezTo>
                  <a:cubicBezTo>
                    <a:pt x="93" y="0"/>
                    <a:pt x="72" y="7"/>
                    <a:pt x="52" y="19"/>
                  </a:cubicBezTo>
                  <a:cubicBezTo>
                    <a:pt x="50" y="19"/>
                    <a:pt x="17" y="37"/>
                    <a:pt x="27" y="86"/>
                  </a:cubicBezTo>
                  <a:cubicBezTo>
                    <a:pt x="28" y="93"/>
                    <a:pt x="27" y="100"/>
                    <a:pt x="26" y="102"/>
                  </a:cubicBezTo>
                  <a:cubicBezTo>
                    <a:pt x="3" y="129"/>
                    <a:pt x="3" y="129"/>
                    <a:pt x="3" y="129"/>
                  </a:cubicBezTo>
                  <a:cubicBezTo>
                    <a:pt x="3" y="130"/>
                    <a:pt x="3" y="130"/>
                    <a:pt x="2" y="131"/>
                  </a:cubicBezTo>
                  <a:cubicBezTo>
                    <a:pt x="2" y="132"/>
                    <a:pt x="0" y="137"/>
                    <a:pt x="3" y="143"/>
                  </a:cubicBezTo>
                  <a:cubicBezTo>
                    <a:pt x="5" y="145"/>
                    <a:pt x="7" y="148"/>
                    <a:pt x="14" y="148"/>
                  </a:cubicBezTo>
                  <a:cubicBezTo>
                    <a:pt x="24" y="151"/>
                    <a:pt x="24" y="151"/>
                    <a:pt x="24" y="151"/>
                  </a:cubicBezTo>
                  <a:cubicBezTo>
                    <a:pt x="26" y="155"/>
                    <a:pt x="28" y="161"/>
                    <a:pt x="28" y="166"/>
                  </a:cubicBezTo>
                  <a:cubicBezTo>
                    <a:pt x="29" y="173"/>
                    <a:pt x="27" y="182"/>
                    <a:pt x="27" y="184"/>
                  </a:cubicBezTo>
                  <a:cubicBezTo>
                    <a:pt x="25" y="191"/>
                    <a:pt x="24" y="203"/>
                    <a:pt x="33" y="210"/>
                  </a:cubicBezTo>
                  <a:cubicBezTo>
                    <a:pt x="33" y="210"/>
                    <a:pt x="34" y="210"/>
                    <a:pt x="34" y="211"/>
                  </a:cubicBezTo>
                  <a:cubicBezTo>
                    <a:pt x="34" y="211"/>
                    <a:pt x="34" y="211"/>
                    <a:pt x="34" y="211"/>
                  </a:cubicBezTo>
                  <a:cubicBezTo>
                    <a:pt x="36" y="212"/>
                    <a:pt x="40" y="214"/>
                    <a:pt x="51" y="214"/>
                  </a:cubicBezTo>
                  <a:cubicBezTo>
                    <a:pt x="58" y="214"/>
                    <a:pt x="69" y="213"/>
                    <a:pt x="82" y="210"/>
                  </a:cubicBezTo>
                  <a:cubicBezTo>
                    <a:pt x="83" y="213"/>
                    <a:pt x="84" y="219"/>
                    <a:pt x="86" y="229"/>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0"/>
            <p:cNvSpPr>
              <a:spLocks/>
            </p:cNvSpPr>
            <p:nvPr/>
          </p:nvSpPr>
          <p:spPr bwMode="auto">
            <a:xfrm>
              <a:off x="1247666" y="7385139"/>
              <a:ext cx="125838" cy="137505"/>
            </a:xfrm>
            <a:custGeom>
              <a:avLst/>
              <a:gdLst>
                <a:gd name="T0" fmla="*/ 31 w 63"/>
                <a:gd name="T1" fmla="*/ 0 h 69"/>
                <a:gd name="T2" fmla="*/ 0 w 63"/>
                <a:gd name="T3" fmla="*/ 31 h 69"/>
                <a:gd name="T4" fmla="*/ 6 w 63"/>
                <a:gd name="T5" fmla="*/ 49 h 69"/>
                <a:gd name="T6" fmla="*/ 18 w 63"/>
                <a:gd name="T7" fmla="*/ 69 h 69"/>
                <a:gd name="T8" fmla="*/ 31 w 63"/>
                <a:gd name="T9" fmla="*/ 69 h 69"/>
                <a:gd name="T10" fmla="*/ 44 w 63"/>
                <a:gd name="T11" fmla="*/ 69 h 69"/>
                <a:gd name="T12" fmla="*/ 57 w 63"/>
                <a:gd name="T13" fmla="*/ 49 h 69"/>
                <a:gd name="T14" fmla="*/ 63 w 63"/>
                <a:gd name="T15" fmla="*/ 31 h 69"/>
                <a:gd name="T16" fmla="*/ 31 w 6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9">
                  <a:moveTo>
                    <a:pt x="31" y="0"/>
                  </a:moveTo>
                  <a:cubicBezTo>
                    <a:pt x="14" y="0"/>
                    <a:pt x="0" y="14"/>
                    <a:pt x="0" y="31"/>
                  </a:cubicBezTo>
                  <a:cubicBezTo>
                    <a:pt x="0" y="39"/>
                    <a:pt x="2" y="45"/>
                    <a:pt x="6" y="49"/>
                  </a:cubicBezTo>
                  <a:cubicBezTo>
                    <a:pt x="11" y="56"/>
                    <a:pt x="17" y="58"/>
                    <a:pt x="18" y="69"/>
                  </a:cubicBezTo>
                  <a:cubicBezTo>
                    <a:pt x="31" y="69"/>
                    <a:pt x="31" y="69"/>
                    <a:pt x="31" y="69"/>
                  </a:cubicBezTo>
                  <a:cubicBezTo>
                    <a:pt x="44" y="69"/>
                    <a:pt x="44" y="69"/>
                    <a:pt x="44" y="69"/>
                  </a:cubicBezTo>
                  <a:cubicBezTo>
                    <a:pt x="45" y="58"/>
                    <a:pt x="51" y="56"/>
                    <a:pt x="57" y="49"/>
                  </a:cubicBezTo>
                  <a:cubicBezTo>
                    <a:pt x="61" y="45"/>
                    <a:pt x="63" y="39"/>
                    <a:pt x="63" y="31"/>
                  </a:cubicBezTo>
                  <a:cubicBezTo>
                    <a:pt x="63" y="14"/>
                    <a:pt x="49" y="0"/>
                    <a:pt x="31" y="0"/>
                  </a:cubicBezTo>
                  <a:close/>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7" name="Line 31"/>
            <p:cNvSpPr>
              <a:spLocks noChangeShapeType="1"/>
            </p:cNvSpPr>
            <p:nvPr/>
          </p:nvSpPr>
          <p:spPr bwMode="auto">
            <a:xfrm>
              <a:off x="1307668" y="7470976"/>
              <a:ext cx="0" cy="49168"/>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8" name="Line 32"/>
            <p:cNvSpPr>
              <a:spLocks noChangeShapeType="1"/>
            </p:cNvSpPr>
            <p:nvPr/>
          </p:nvSpPr>
          <p:spPr bwMode="auto">
            <a:xfrm>
              <a:off x="1289334" y="7452642"/>
              <a:ext cx="18334" cy="158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33"/>
            <p:cNvSpPr>
              <a:spLocks noChangeShapeType="1"/>
            </p:cNvSpPr>
            <p:nvPr/>
          </p:nvSpPr>
          <p:spPr bwMode="auto">
            <a:xfrm flipH="1">
              <a:off x="1309335" y="7452642"/>
              <a:ext cx="15834" cy="158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34"/>
            <p:cNvSpPr>
              <a:spLocks noChangeShapeType="1"/>
            </p:cNvSpPr>
            <p:nvPr/>
          </p:nvSpPr>
          <p:spPr bwMode="auto">
            <a:xfrm>
              <a:off x="1219332" y="7379306"/>
              <a:ext cx="14167" cy="133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Line 35"/>
            <p:cNvSpPr>
              <a:spLocks noChangeShapeType="1"/>
            </p:cNvSpPr>
            <p:nvPr/>
          </p:nvSpPr>
          <p:spPr bwMode="auto">
            <a:xfrm flipH="1">
              <a:off x="1386838" y="7379306"/>
              <a:ext cx="12500" cy="1333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Line 36"/>
            <p:cNvSpPr>
              <a:spLocks noChangeShapeType="1"/>
            </p:cNvSpPr>
            <p:nvPr/>
          </p:nvSpPr>
          <p:spPr bwMode="auto">
            <a:xfrm>
              <a:off x="1307668" y="7329304"/>
              <a:ext cx="0" cy="1750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37"/>
            <p:cNvSpPr>
              <a:spLocks noChangeShapeType="1"/>
            </p:cNvSpPr>
            <p:nvPr/>
          </p:nvSpPr>
          <p:spPr bwMode="auto">
            <a:xfrm flipH="1">
              <a:off x="1133495" y="7618481"/>
              <a:ext cx="55835" cy="1667"/>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788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48" y="482332"/>
            <a:ext cx="8531352" cy="457200"/>
          </a:xfrm>
        </p:spPr>
        <p:txBody>
          <a:bodyPr/>
          <a:lstStyle/>
          <a:p>
            <a:r>
              <a:rPr lang="en-US" dirty="0"/>
              <a:t>                Resources</a:t>
            </a:r>
            <a:endParaRPr lang="en-US" dirty="0">
              <a:solidFill>
                <a:srgbClr val="FF0000"/>
              </a:solidFill>
            </a:endParaRPr>
          </a:p>
        </p:txBody>
      </p:sp>
      <p:sp>
        <p:nvSpPr>
          <p:cNvPr id="3" name="Text Placeholder 2"/>
          <p:cNvSpPr>
            <a:spLocks noGrp="1"/>
          </p:cNvSpPr>
          <p:nvPr>
            <p:ph type="body" sz="quarter" idx="10"/>
          </p:nvPr>
        </p:nvSpPr>
        <p:spPr/>
        <p:txBody>
          <a:bodyPr/>
          <a:lstStyle/>
          <a:p>
            <a:r>
              <a:rPr lang="en-US" sz="1600" b="1" dirty="0">
                <a:solidFill>
                  <a:srgbClr val="124B96"/>
                </a:solidFill>
                <a:hlinkClick r:id="rId3"/>
              </a:rPr>
              <a:t>CloudForte™ Microsite</a:t>
            </a:r>
            <a:endParaRPr lang="en-US" sz="1600" b="1" dirty="0">
              <a:solidFill>
                <a:srgbClr val="124B96"/>
              </a:solidFill>
            </a:endParaRPr>
          </a:p>
          <a:p>
            <a:pPr marL="457200" indent="-285750">
              <a:buFont typeface="Symbol" panose="05050102010706020507" pitchFamily="18" charset="2"/>
              <a:buChar char="-"/>
            </a:pPr>
            <a:r>
              <a:rPr lang="en-US" sz="1200" b="1" dirty="0"/>
              <a:t>Contains our approved value proposition and pitch, an Executive Brief, White Papers, videos, and blogs.</a:t>
            </a:r>
          </a:p>
          <a:p>
            <a:r>
              <a:rPr lang="en-US" sz="1600" b="1" dirty="0">
                <a:solidFill>
                  <a:srgbClr val="124B96"/>
                </a:solidFill>
                <a:hlinkClick r:id="rId4"/>
              </a:rPr>
              <a:t>Federal Application Services SharePoint site</a:t>
            </a:r>
            <a:endParaRPr lang="en-US" sz="1600" b="1" dirty="0">
              <a:solidFill>
                <a:srgbClr val="124B96"/>
              </a:solidFill>
            </a:endParaRPr>
          </a:p>
          <a:p>
            <a:pPr marL="457200" indent="-285750">
              <a:buFont typeface="Symbol" panose="05050102010706020507" pitchFamily="18" charset="2"/>
              <a:buChar char="-"/>
            </a:pPr>
            <a:r>
              <a:rPr lang="en-US" sz="1200" b="1" dirty="0"/>
              <a:t>Contains a working body of CloudForte™ content currently in development. </a:t>
            </a:r>
          </a:p>
          <a:p>
            <a:pPr marL="171450" indent="0">
              <a:buNone/>
            </a:pPr>
            <a:endParaRPr lang="en-US" sz="1400" b="1" dirty="0"/>
          </a:p>
        </p:txBody>
      </p:sp>
      <p:pic>
        <p:nvPicPr>
          <p:cNvPr id="4" name="Picture 3"/>
          <p:cNvPicPr/>
          <p:nvPr/>
        </p:nvPicPr>
        <p:blipFill rotWithShape="1">
          <a:blip r:embed="rId5"/>
          <a:srcRect l="9135" t="44591" r="9455" b="16391"/>
          <a:stretch/>
        </p:blipFill>
        <p:spPr bwMode="auto">
          <a:xfrm>
            <a:off x="466725" y="2705100"/>
            <a:ext cx="7658417" cy="2015191"/>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a:blip r:embed="rId6"/>
          <a:stretch>
            <a:fillRect/>
          </a:stretch>
        </p:blipFill>
        <p:spPr>
          <a:xfrm>
            <a:off x="310896" y="536845"/>
            <a:ext cx="1498853" cy="289252"/>
          </a:xfrm>
          <a:prstGeom prst="rect">
            <a:avLst/>
          </a:prstGeom>
        </p:spPr>
      </p:pic>
    </p:spTree>
    <p:extLst>
      <p:ext uri="{BB962C8B-B14F-4D97-AF65-F5344CB8AC3E}">
        <p14:creationId xmlns:p14="http://schemas.microsoft.com/office/powerpoint/2010/main" val="37443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2029968"/>
            <a:ext cx="6309360" cy="1761744"/>
          </a:xfrm>
          <a:prstGeom prst="rect">
            <a:avLst/>
          </a:prstGeom>
        </p:spPr>
      </p:pic>
      <p:sp>
        <p:nvSpPr>
          <p:cNvPr id="2" name="Title 1"/>
          <p:cNvSpPr>
            <a:spLocks noGrp="1"/>
          </p:cNvSpPr>
          <p:nvPr>
            <p:ph type="title"/>
          </p:nvPr>
        </p:nvSpPr>
        <p:spPr/>
        <p:txBody>
          <a:bodyPr/>
          <a:lstStyle/>
          <a:p>
            <a:r>
              <a:rPr lang="en-US" dirty="0" smtClean="0"/>
              <a:t>Unpacking CloudForte</a:t>
            </a:r>
            <a:endParaRPr lang="en-US" dirty="0"/>
          </a:p>
        </p:txBody>
      </p:sp>
    </p:spTree>
    <p:extLst>
      <p:ext uri="{BB962C8B-B14F-4D97-AF65-F5344CB8AC3E}">
        <p14:creationId xmlns:p14="http://schemas.microsoft.com/office/powerpoint/2010/main" val="364953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p:cNvSpPr txBox="1"/>
          <p:nvPr/>
        </p:nvSpPr>
        <p:spPr>
          <a:xfrm>
            <a:off x="185438" y="3377645"/>
            <a:ext cx="4376181" cy="1423959"/>
          </a:xfrm>
          <a:prstGeom prst="rect">
            <a:avLst/>
          </a:prstGeom>
          <a:solidFill>
            <a:srgbClr val="F7F7ED"/>
          </a:solidFill>
          <a:effectLst>
            <a:outerShdw blurRad="50800" dist="38100" dir="2700000" algn="tl" rotWithShape="0">
              <a:prstClr val="black">
                <a:alpha val="40000"/>
              </a:prstClr>
            </a:outerShdw>
          </a:effectLst>
        </p:spPr>
        <p:txBody>
          <a:bodyPr wrap="square" rtlCol="0">
            <a:noAutofit/>
          </a:bodyPr>
          <a:lstStyle>
            <a:defPPr>
              <a:defRPr lang="en-US"/>
            </a:defPPr>
            <a:lvl1pPr marL="457200" indent="-285750">
              <a:defRPr sz="1400" b="1">
                <a:solidFill>
                  <a:srgbClr val="00589A"/>
                </a:solidFill>
                <a:latin typeface="Arial" panose="020B0604020202020204" pitchFamily="34" charset="0"/>
                <a:cs typeface="Arial" panose="020B0604020202020204" pitchFamily="34" charset="0"/>
              </a:defRPr>
            </a:lvl1pPr>
          </a:lstStyle>
          <a:p>
            <a:pPr indent="-257175">
              <a:spcAft>
                <a:spcPts val="113"/>
              </a:spcAft>
              <a:defRPr/>
            </a:pPr>
            <a:r>
              <a:rPr lang="en-US" sz="788" kern="0" dirty="0">
                <a:latin typeface="+mj-lt"/>
              </a:rPr>
              <a:t>Frameworks and Enablers:</a:t>
            </a:r>
          </a:p>
          <a:p>
            <a:pPr marL="100013" indent="-100013">
              <a:spcAft>
                <a:spcPts val="338"/>
              </a:spcAft>
              <a:buFont typeface="Wingdings" panose="05000000000000000000" pitchFamily="2" charset="2"/>
              <a:buChar char="ü"/>
              <a:defRPr/>
            </a:pPr>
            <a:r>
              <a:rPr lang="en-US" sz="750" b="0" kern="0" dirty="0">
                <a:solidFill>
                  <a:prstClr val="black"/>
                </a:solidFill>
                <a:latin typeface="+mn-lt"/>
                <a:cs typeface="Calibri Light" panose="020F0302020204030204" pitchFamily="34" charset="0"/>
              </a:rPr>
              <a:t>The Migration Readiness Assessment (MRA) helps assess organizational cloud migration capabilities, readiness, and commitment.</a:t>
            </a:r>
          </a:p>
          <a:p>
            <a:pPr marL="100013" indent="-100013">
              <a:spcAft>
                <a:spcPts val="338"/>
              </a:spcAft>
              <a:buFont typeface="Wingdings" panose="05000000000000000000" pitchFamily="2" charset="2"/>
              <a:buChar char="ü"/>
              <a:defRPr/>
            </a:pPr>
            <a:r>
              <a:rPr lang="en-US" sz="750" b="0" kern="0" dirty="0">
                <a:solidFill>
                  <a:prstClr val="black"/>
                </a:solidFill>
                <a:latin typeface="+mn-lt"/>
                <a:cs typeface="Calibri Light" panose="020F0302020204030204" pitchFamily="34" charset="0"/>
              </a:rPr>
              <a:t>The  CloudForte</a:t>
            </a:r>
            <a:r>
              <a:rPr lang="en-US" sz="750" b="0" kern="0" baseline="30000" dirty="0">
                <a:solidFill>
                  <a:prstClr val="black"/>
                </a:solidFill>
                <a:latin typeface="+mn-lt"/>
                <a:cs typeface="Calibri Light" panose="020F0302020204030204" pitchFamily="34" charset="0"/>
              </a:rPr>
              <a:t>TM</a:t>
            </a:r>
            <a:r>
              <a:rPr lang="en-US" sz="750" b="0" kern="0" dirty="0">
                <a:solidFill>
                  <a:prstClr val="black"/>
                </a:solidFill>
                <a:latin typeface="+mn-lt"/>
                <a:cs typeface="Calibri Light" panose="020F0302020204030204" pitchFamily="34" charset="0"/>
              </a:rPr>
              <a:t> Migration Accelerator provides a proven comprehensive business-driven methodology and associated toolkit to accelerate the cloud migration journey.</a:t>
            </a:r>
          </a:p>
          <a:p>
            <a:pPr marL="100013" indent="-100013">
              <a:spcAft>
                <a:spcPts val="338"/>
              </a:spcAft>
              <a:buFont typeface="Wingdings" panose="05000000000000000000" pitchFamily="2" charset="2"/>
              <a:buChar char="ü"/>
              <a:defRPr/>
            </a:pPr>
            <a:r>
              <a:rPr lang="en-US" sz="750" b="0" kern="0" dirty="0">
                <a:solidFill>
                  <a:prstClr val="black"/>
                </a:solidFill>
                <a:latin typeface="+mn-lt"/>
                <a:cs typeface="Calibri Light" panose="020F0302020204030204" pitchFamily="34" charset="0"/>
              </a:rPr>
              <a:t>Our Migration Accelerator approach provides structure to identify and address gaps in skills and processes, and produces an actionable plan to guide the cloud adoption journey.</a:t>
            </a:r>
          </a:p>
          <a:p>
            <a:pPr marL="100013" indent="-100013">
              <a:spcAft>
                <a:spcPts val="338"/>
              </a:spcAft>
              <a:buFont typeface="Wingdings" panose="05000000000000000000" pitchFamily="2" charset="2"/>
              <a:buChar char="ü"/>
              <a:defRPr/>
            </a:pPr>
            <a:r>
              <a:rPr lang="en-US" sz="750" b="0" kern="0" dirty="0">
                <a:solidFill>
                  <a:prstClr val="black"/>
                </a:solidFill>
                <a:latin typeface="+mn-lt"/>
                <a:cs typeface="Calibri Light" panose="020F0302020204030204" pitchFamily="34" charset="0"/>
              </a:rPr>
              <a:t>The AWS Well Architected Framework (WAF) is used to assess and optimize applications and workloads to take advantage of AWS native features of resilience, scalability and cost efficiency while also assuring a continuous cyber security posture.</a:t>
            </a:r>
          </a:p>
        </p:txBody>
      </p:sp>
      <p:sp>
        <p:nvSpPr>
          <p:cNvPr id="144" name="TextBox 143"/>
          <p:cNvSpPr txBox="1"/>
          <p:nvPr/>
        </p:nvSpPr>
        <p:spPr>
          <a:xfrm>
            <a:off x="4696456" y="3376245"/>
            <a:ext cx="4172585" cy="1425953"/>
          </a:xfrm>
          <a:prstGeom prst="rect">
            <a:avLst/>
          </a:prstGeom>
          <a:solidFill>
            <a:srgbClr val="F7F7ED"/>
          </a:solidFill>
          <a:effectLst>
            <a:outerShdw blurRad="50800" dist="38100" dir="2700000" algn="tl" rotWithShape="0">
              <a:prstClr val="black">
                <a:alpha val="40000"/>
              </a:prstClr>
            </a:outerShdw>
          </a:effectLst>
        </p:spPr>
        <p:txBody>
          <a:bodyPr wrap="square" rtlCol="0">
            <a:noAutofit/>
          </a:bodyPr>
          <a:lstStyle>
            <a:defPPr>
              <a:defRPr lang="en-US"/>
            </a:defPPr>
            <a:lvl1pPr marL="457200" indent="-285750">
              <a:defRPr sz="1600">
                <a:latin typeface="Arial" panose="020B0604020202020204" pitchFamily="34" charset="0"/>
                <a:cs typeface="Arial" panose="020B0604020202020204" pitchFamily="34" charset="0"/>
              </a:defRPr>
            </a:lvl1pPr>
          </a:lstStyle>
          <a:p>
            <a:pPr indent="-257175">
              <a:spcAft>
                <a:spcPts val="113"/>
              </a:spcAft>
              <a:defRPr/>
            </a:pPr>
            <a:r>
              <a:rPr lang="en-US" sz="788" b="1" kern="0" dirty="0">
                <a:solidFill>
                  <a:srgbClr val="00589A"/>
                </a:solidFill>
                <a:latin typeface="+mj-lt"/>
              </a:rPr>
              <a:t>Best Practices:</a:t>
            </a:r>
          </a:p>
          <a:p>
            <a:pPr marL="100013" indent="-100013">
              <a:spcAft>
                <a:spcPts val="338"/>
              </a:spcAft>
              <a:buFont typeface="Wingdings" panose="05000000000000000000" pitchFamily="2" charset="2"/>
              <a:buChar char="ü"/>
              <a:defRPr/>
            </a:pPr>
            <a:r>
              <a:rPr lang="en-US" sz="750" kern="0" dirty="0">
                <a:solidFill>
                  <a:prstClr val="black"/>
                </a:solidFill>
                <a:latin typeface="+mn-lt"/>
                <a:cs typeface="Calibri Light" panose="020F0302020204030204" pitchFamily="34" charset="0"/>
              </a:rPr>
              <a:t>Prioritize legacy IT assets to migrate to enable  customers to measurably decrease time-to-market and increase return-on-investment as quickly as possible.</a:t>
            </a:r>
          </a:p>
          <a:p>
            <a:pPr marL="100013" indent="-100013">
              <a:spcAft>
                <a:spcPts val="338"/>
              </a:spcAft>
              <a:buFont typeface="Wingdings" panose="05000000000000000000" pitchFamily="2" charset="2"/>
              <a:buChar char="ü"/>
              <a:defRPr/>
            </a:pPr>
            <a:r>
              <a:rPr lang="en-US" sz="750" kern="0" dirty="0">
                <a:solidFill>
                  <a:prstClr val="black"/>
                </a:solidFill>
                <a:latin typeface="+mn-lt"/>
                <a:cs typeface="Calibri Light" panose="020F0302020204030204" pitchFamily="34" charset="0"/>
              </a:rPr>
              <a:t>Leverage the Unisys dedicated Cloud Center of Enablement (CCoE), community of 300+ certified cloud Subject Matter Experts and established partnership with AWS to enable the continuous improvement of  cloud foundations, applications and operations.</a:t>
            </a:r>
          </a:p>
          <a:p>
            <a:pPr marL="100013" indent="-100013">
              <a:spcAft>
                <a:spcPts val="338"/>
              </a:spcAft>
              <a:buFont typeface="Wingdings" panose="05000000000000000000" pitchFamily="2" charset="2"/>
              <a:buChar char="ü"/>
              <a:defRPr/>
            </a:pPr>
            <a:r>
              <a:rPr lang="en-US" sz="750" kern="0" dirty="0">
                <a:solidFill>
                  <a:prstClr val="black"/>
                </a:solidFill>
                <a:latin typeface="+mn-lt"/>
                <a:cs typeface="Calibri Light" panose="020F0302020204030204" pitchFamily="34" charset="0"/>
              </a:rPr>
              <a:t>Develop migration approach and plan that addresses not only the applications to be migrated, but also the impact to the business (people, process, policies &amp; procedures).</a:t>
            </a:r>
          </a:p>
          <a:p>
            <a:pPr marL="100013" indent="-100013">
              <a:spcAft>
                <a:spcPts val="338"/>
              </a:spcAft>
              <a:buFont typeface="Wingdings" panose="05000000000000000000" pitchFamily="2" charset="2"/>
              <a:buChar char="ü"/>
              <a:defRPr/>
            </a:pPr>
            <a:r>
              <a:rPr lang="en-US" sz="750" kern="0" dirty="0">
                <a:solidFill>
                  <a:prstClr val="black"/>
                </a:solidFill>
                <a:latin typeface="+mn-lt"/>
                <a:cs typeface="Calibri Light" panose="020F0302020204030204" pitchFamily="34" charset="0"/>
              </a:rPr>
              <a:t>Define Landing Zones to provide foundation for accelerated application migrations.</a:t>
            </a:r>
          </a:p>
          <a:p>
            <a:pPr marL="100013" indent="-100013">
              <a:spcAft>
                <a:spcPts val="338"/>
              </a:spcAft>
              <a:buFont typeface="Wingdings" panose="05000000000000000000" pitchFamily="2" charset="2"/>
              <a:buChar char="ü"/>
              <a:defRPr/>
            </a:pPr>
            <a:endParaRPr lang="en-US" sz="619" kern="0" dirty="0">
              <a:solidFill>
                <a:prstClr val="black"/>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315178" y="992773"/>
            <a:ext cx="7127914" cy="2387410"/>
          </a:xfrm>
          <a:prstGeom prst="rect">
            <a:avLst/>
          </a:prstGeom>
        </p:spPr>
      </p:pic>
      <p:sp>
        <p:nvSpPr>
          <p:cNvPr id="8" name="Rectangle 7"/>
          <p:cNvSpPr/>
          <p:nvPr/>
        </p:nvSpPr>
        <p:spPr>
          <a:xfrm>
            <a:off x="743823" y="657309"/>
            <a:ext cx="6270623" cy="307777"/>
          </a:xfrm>
          <a:prstGeom prst="rect">
            <a:avLst/>
          </a:prstGeom>
        </p:spPr>
        <p:txBody>
          <a:bodyPr wrap="square">
            <a:spAutoFit/>
          </a:bodyPr>
          <a:lstStyle/>
          <a:p>
            <a:pPr marL="0" marR="0" lvl="0" indent="0" algn="l" defTabSz="685800" rtl="0" eaLnBrk="1" fontAlgn="auto" latinLnBrk="0" hangingPunct="1">
              <a:lnSpc>
                <a:spcPct val="100000"/>
              </a:lnSpc>
              <a:spcBef>
                <a:spcPts val="1200"/>
              </a:spcBef>
              <a:spcAft>
                <a:spcPts val="0"/>
              </a:spcAft>
              <a:buClrTx/>
              <a:buSzTx/>
              <a:buFontTx/>
              <a:buNone/>
              <a:tabLst/>
              <a:defRPr/>
            </a:pPr>
            <a:r>
              <a:rPr kumimoji="0" lang="en-US" sz="1400" b="0" i="1" u="none" strike="noStrike" kern="1200" cap="none" spc="0" normalizeH="0" baseline="0" noProof="0" dirty="0">
                <a:ln>
                  <a:noFill/>
                </a:ln>
                <a:solidFill>
                  <a:srgbClr val="58595B"/>
                </a:solidFill>
                <a:effectLst/>
                <a:uLnTx/>
                <a:uFillTx/>
                <a:latin typeface="Arial"/>
                <a:ea typeface="+mn-ea"/>
                <a:cs typeface="Arial"/>
              </a:rPr>
              <a:t>Industrial scale migration</a:t>
            </a:r>
          </a:p>
        </p:txBody>
      </p:sp>
      <p:sp>
        <p:nvSpPr>
          <p:cNvPr id="9" name="Title 3"/>
          <p:cNvSpPr txBox="1">
            <a:spLocks/>
          </p:cNvSpPr>
          <p:nvPr/>
        </p:nvSpPr>
        <p:spPr>
          <a:xfrm>
            <a:off x="1788552" y="337605"/>
            <a:ext cx="4295966" cy="457200"/>
          </a:xfrm>
          <a:prstGeom prst="rect">
            <a:avLst/>
          </a:prstGeom>
          <a:noFill/>
          <a:ln>
            <a:noFill/>
          </a:ln>
        </p:spPr>
        <p:txBody>
          <a:bodyPr vert="horz" lIns="91425" tIns="91425" rIns="91425" bIns="91425" rtlCol="0" anchor="ctr" anchorCtr="0">
            <a:noAutofit/>
          </a:bodyPr>
          <a:lstStyle>
            <a:lvl1pPr marL="0" marR="0" lvl="0" indent="0" algn="l" defTabSz="685783" rtl="0" eaLnBrk="1" latinLnBrk="0" hangingPunct="1">
              <a:lnSpc>
                <a:spcPct val="90000"/>
              </a:lnSpc>
              <a:spcBef>
                <a:spcPts val="0"/>
              </a:spcBef>
              <a:spcAft>
                <a:spcPts val="0"/>
              </a:spcAft>
              <a:buNone/>
              <a:defRPr sz="2099" b="1" i="0" u="none" strike="noStrike" kern="1200" cap="none" spc="-38" baseline="0">
                <a:solidFill>
                  <a:srgbClr val="004B98"/>
                </a:solidFill>
                <a:latin typeface="Arial"/>
                <a:ea typeface="Arial"/>
                <a:cs typeface="Arial"/>
                <a:sym typeface="Arial"/>
              </a:defRPr>
            </a:lvl1pPr>
            <a:lvl2pPr marL="0" marR="0" lvl="1"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2pPr>
            <a:lvl3pPr marL="0" marR="0" lvl="2"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3pPr>
            <a:lvl4pPr marL="0" marR="0" lvl="3"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4pPr>
            <a:lvl5pPr marL="0" marR="0" lvl="4" indent="0" algn="l" rtl="0">
              <a:lnSpc>
                <a:spcPct val="90000"/>
              </a:lnSpc>
              <a:spcBef>
                <a:spcPts val="0"/>
              </a:spcBef>
              <a:spcAft>
                <a:spcPts val="0"/>
              </a:spcAft>
              <a:buNone/>
              <a:defRPr sz="1949" b="1" i="0" u="none" strike="noStrike" cap="none">
                <a:solidFill>
                  <a:schemeClr val="lt1"/>
                </a:solidFill>
                <a:latin typeface="Arial"/>
                <a:ea typeface="Arial"/>
                <a:cs typeface="Arial"/>
                <a:sym typeface="Arial"/>
              </a:defRPr>
            </a:lvl5pPr>
            <a:lvl6pPr marL="342815" marR="0" lvl="5"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6pPr>
            <a:lvl7pPr marL="685628" marR="0" lvl="6"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7pPr>
            <a:lvl8pPr marL="1028443" marR="0" lvl="7"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8pPr>
            <a:lvl9pPr marL="1371257" marR="0" lvl="8" indent="0" algn="l" rtl="0">
              <a:lnSpc>
                <a:spcPct val="90000"/>
              </a:lnSpc>
              <a:spcBef>
                <a:spcPts val="0"/>
              </a:spcBef>
              <a:spcAft>
                <a:spcPts val="0"/>
              </a:spcAft>
              <a:buNone/>
              <a:defRPr sz="2400" b="1" i="0" u="none" strike="noStrike" cap="none">
                <a:solidFill>
                  <a:schemeClr val="dk2"/>
                </a:solidFill>
                <a:latin typeface="Arial"/>
                <a:ea typeface="Arial"/>
                <a:cs typeface="Arial"/>
                <a:sym typeface="Arial"/>
              </a:defRPr>
            </a:lvl9pPr>
          </a:lstStyle>
          <a:p>
            <a:r>
              <a:rPr lang="en-US" sz="2400" dirty="0">
                <a:solidFill>
                  <a:srgbClr val="124B96"/>
                </a:solidFill>
              </a:rPr>
              <a:t>Migration Accelerator</a:t>
            </a:r>
          </a:p>
        </p:txBody>
      </p:sp>
      <p:pic>
        <p:nvPicPr>
          <p:cNvPr id="11" name="Picture 10"/>
          <p:cNvPicPr>
            <a:picLocks noChangeAspect="1"/>
          </p:cNvPicPr>
          <p:nvPr/>
        </p:nvPicPr>
        <p:blipFill>
          <a:blip r:embed="rId4"/>
          <a:stretch>
            <a:fillRect/>
          </a:stretch>
        </p:blipFill>
        <p:spPr>
          <a:xfrm>
            <a:off x="324423" y="394602"/>
            <a:ext cx="1498853" cy="289252"/>
          </a:xfrm>
          <a:prstGeom prst="rect">
            <a:avLst/>
          </a:prstGeom>
        </p:spPr>
      </p:pic>
      <p:sp>
        <p:nvSpPr>
          <p:cNvPr id="3" name="Rectangle 2"/>
          <p:cNvSpPr/>
          <p:nvPr/>
        </p:nvSpPr>
        <p:spPr>
          <a:xfrm>
            <a:off x="4458026" y="2421709"/>
            <a:ext cx="227948" cy="30008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76412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3"/>
          <a:srcRect l="7077" t="2877" b="17727"/>
          <a:stretch/>
        </p:blipFill>
        <p:spPr>
          <a:xfrm>
            <a:off x="-29184" y="651753"/>
            <a:ext cx="9173183" cy="4017524"/>
          </a:xfrm>
          <a:prstGeom prst="rect">
            <a:avLst/>
          </a:prstGeom>
        </p:spPr>
      </p:pic>
      <p:sp>
        <p:nvSpPr>
          <p:cNvPr id="46" name="Rectangle 45"/>
          <p:cNvSpPr/>
          <p:nvPr/>
        </p:nvSpPr>
        <p:spPr bwMode="auto">
          <a:xfrm>
            <a:off x="4286176" y="959530"/>
            <a:ext cx="4857824" cy="3709747"/>
          </a:xfrm>
          <a:prstGeom prst="rect">
            <a:avLst/>
          </a:prstGeom>
          <a:gradFill>
            <a:gsLst>
              <a:gs pos="0">
                <a:schemeClr val="bg1"/>
              </a:gs>
              <a:gs pos="100000">
                <a:schemeClr val="bg1">
                  <a:shade val="100000"/>
                  <a:satMod val="115000"/>
                  <a:alpha val="85000"/>
                </a:schemeClr>
              </a:gs>
            </a:gsLst>
            <a:lin ang="0" scaled="1"/>
          </a:gra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3" name="Rectangle 42"/>
          <p:cNvSpPr/>
          <p:nvPr/>
        </p:nvSpPr>
        <p:spPr bwMode="auto">
          <a:xfrm>
            <a:off x="1005916" y="999464"/>
            <a:ext cx="3280258" cy="3700293"/>
          </a:xfrm>
          <a:prstGeom prst="rect">
            <a:avLst/>
          </a:prstGeom>
          <a:solidFill>
            <a:schemeClr val="bg1">
              <a:alpha val="80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4" name="Rectangle 43"/>
          <p:cNvSpPr/>
          <p:nvPr/>
        </p:nvSpPr>
        <p:spPr bwMode="auto">
          <a:xfrm>
            <a:off x="6285721" y="215951"/>
            <a:ext cx="2858278" cy="745413"/>
          </a:xfrm>
          <a:prstGeom prst="rect">
            <a:avLst/>
          </a:prstGeom>
          <a:solidFill>
            <a:schemeClr val="bg1">
              <a:alpha val="96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 name="Title 3"/>
          <p:cNvSpPr>
            <a:spLocks noGrp="1"/>
          </p:cNvSpPr>
          <p:nvPr>
            <p:ph type="title"/>
          </p:nvPr>
        </p:nvSpPr>
        <p:spPr>
          <a:xfrm>
            <a:off x="1753170" y="300404"/>
            <a:ext cx="8531352" cy="457200"/>
          </a:xfrm>
        </p:spPr>
        <p:txBody>
          <a:bodyPr/>
          <a:lstStyle/>
          <a:p>
            <a:r>
              <a:rPr lang="en-US" dirty="0">
                <a:latin typeface="+mn-lt"/>
              </a:rPr>
              <a:t>Consume</a:t>
            </a:r>
          </a:p>
        </p:txBody>
      </p:sp>
      <p:sp>
        <p:nvSpPr>
          <p:cNvPr id="17" name="Rectangle 16"/>
          <p:cNvSpPr/>
          <p:nvPr/>
        </p:nvSpPr>
        <p:spPr>
          <a:xfrm>
            <a:off x="671197" y="612435"/>
            <a:ext cx="4544953" cy="307777"/>
          </a:xfrm>
          <a:prstGeom prst="rect">
            <a:avLst/>
          </a:prstGeom>
        </p:spPr>
        <p:txBody>
          <a:bodyPr wrap="square">
            <a:spAutoFit/>
          </a:bodyPr>
          <a:lstStyle/>
          <a:p>
            <a:pPr>
              <a:spcBef>
                <a:spcPts val="1200"/>
              </a:spcBef>
            </a:pPr>
            <a:r>
              <a:rPr lang="en-US" sz="1400" i="1" dirty="0">
                <a:solidFill>
                  <a:srgbClr val="58595B"/>
                </a:solidFill>
                <a:cs typeface="Arial"/>
              </a:rPr>
              <a:t>Accurate and transparent billing for all AWS services</a:t>
            </a:r>
          </a:p>
        </p:txBody>
      </p:sp>
      <p:grpSp>
        <p:nvGrpSpPr>
          <p:cNvPr id="58" name="Group 57"/>
          <p:cNvGrpSpPr/>
          <p:nvPr/>
        </p:nvGrpSpPr>
        <p:grpSpPr>
          <a:xfrm>
            <a:off x="235267" y="1343382"/>
            <a:ext cx="3852783" cy="505852"/>
            <a:chOff x="211304" y="1581090"/>
            <a:chExt cx="3852783" cy="505852"/>
          </a:xfrm>
        </p:grpSpPr>
        <p:sp>
          <p:nvSpPr>
            <p:cNvPr id="18" name="TextBox 17"/>
            <p:cNvSpPr txBox="1"/>
            <p:nvPr/>
          </p:nvSpPr>
          <p:spPr>
            <a:xfrm>
              <a:off x="1005914" y="1641433"/>
              <a:ext cx="3058173" cy="369332"/>
            </a:xfrm>
            <a:prstGeom prst="rect">
              <a:avLst/>
            </a:prstGeom>
            <a:noFill/>
          </p:spPr>
          <p:txBody>
            <a:bodyPr wrap="square" rtlCol="0">
              <a:spAutoFit/>
            </a:bodyPr>
            <a:lstStyle/>
            <a:p>
              <a:r>
                <a:rPr lang="en-US" sz="1800" b="1" dirty="0"/>
                <a:t>Account Setup</a:t>
              </a:r>
              <a:endParaRPr lang="en-US" sz="2000" dirty="0">
                <a:solidFill>
                  <a:schemeClr val="tx2"/>
                </a:solidFill>
                <a:latin typeface="Times New Roman" panose="02020603050405020304" pitchFamily="18" charset="0"/>
                <a:ea typeface="Times New Roman" panose="02020603050405020304" pitchFamily="18" charset="0"/>
              </a:endParaRPr>
            </a:p>
          </p:txBody>
        </p:sp>
        <p:grpSp>
          <p:nvGrpSpPr>
            <p:cNvPr id="27" name="Group 26"/>
            <p:cNvGrpSpPr/>
            <p:nvPr/>
          </p:nvGrpSpPr>
          <p:grpSpPr>
            <a:xfrm>
              <a:off x="211304" y="1581090"/>
              <a:ext cx="572521" cy="505852"/>
              <a:chOff x="773424" y="8696375"/>
              <a:chExt cx="572521" cy="505852"/>
            </a:xfrm>
          </p:grpSpPr>
          <p:sp>
            <p:nvSpPr>
              <p:cNvPr id="28" name="Freeform 43"/>
              <p:cNvSpPr>
                <a:spLocks/>
              </p:cNvSpPr>
              <p:nvPr/>
            </p:nvSpPr>
            <p:spPr bwMode="auto">
              <a:xfrm>
                <a:off x="773424" y="8696375"/>
                <a:ext cx="572521" cy="505852"/>
              </a:xfrm>
              <a:custGeom>
                <a:avLst/>
                <a:gdLst>
                  <a:gd name="T0" fmla="*/ 283 w 288"/>
                  <a:gd name="T1" fmla="*/ 254 h 254"/>
                  <a:gd name="T2" fmla="*/ 5 w 288"/>
                  <a:gd name="T3" fmla="*/ 254 h 254"/>
                  <a:gd name="T4" fmla="*/ 0 w 288"/>
                  <a:gd name="T5" fmla="*/ 249 h 254"/>
                  <a:gd name="T6" fmla="*/ 0 w 288"/>
                  <a:gd name="T7" fmla="*/ 6 h 254"/>
                  <a:gd name="T8" fmla="*/ 5 w 288"/>
                  <a:gd name="T9" fmla="*/ 0 h 254"/>
                  <a:gd name="T10" fmla="*/ 283 w 288"/>
                  <a:gd name="T11" fmla="*/ 0 h 254"/>
                  <a:gd name="T12" fmla="*/ 288 w 288"/>
                  <a:gd name="T13" fmla="*/ 6 h 254"/>
                  <a:gd name="T14" fmla="*/ 288 w 288"/>
                  <a:gd name="T15" fmla="*/ 249 h 254"/>
                  <a:gd name="T16" fmla="*/ 283 w 288"/>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4">
                    <a:moveTo>
                      <a:pt x="283" y="254"/>
                    </a:moveTo>
                    <a:cubicBezTo>
                      <a:pt x="5" y="254"/>
                      <a:pt x="5" y="254"/>
                      <a:pt x="5" y="254"/>
                    </a:cubicBezTo>
                    <a:cubicBezTo>
                      <a:pt x="2" y="254"/>
                      <a:pt x="0" y="252"/>
                      <a:pt x="0" y="249"/>
                    </a:cubicBezTo>
                    <a:cubicBezTo>
                      <a:pt x="0" y="6"/>
                      <a:pt x="0" y="6"/>
                      <a:pt x="0" y="6"/>
                    </a:cubicBezTo>
                    <a:cubicBezTo>
                      <a:pt x="0" y="3"/>
                      <a:pt x="2" y="0"/>
                      <a:pt x="5" y="0"/>
                    </a:cubicBezTo>
                    <a:cubicBezTo>
                      <a:pt x="283" y="0"/>
                      <a:pt x="283" y="0"/>
                      <a:pt x="283" y="0"/>
                    </a:cubicBezTo>
                    <a:cubicBezTo>
                      <a:pt x="286" y="0"/>
                      <a:pt x="288" y="3"/>
                      <a:pt x="288" y="6"/>
                    </a:cubicBezTo>
                    <a:cubicBezTo>
                      <a:pt x="288" y="249"/>
                      <a:pt x="288" y="249"/>
                      <a:pt x="288" y="249"/>
                    </a:cubicBezTo>
                    <a:cubicBezTo>
                      <a:pt x="288" y="252"/>
                      <a:pt x="286" y="254"/>
                      <a:pt x="283" y="254"/>
                    </a:cubicBez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44"/>
              <p:cNvSpPr>
                <a:spLocks noChangeShapeType="1"/>
              </p:cNvSpPr>
              <p:nvPr/>
            </p:nvSpPr>
            <p:spPr bwMode="auto">
              <a:xfrm>
                <a:off x="773424" y="8849714"/>
                <a:ext cx="572521"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45"/>
              <p:cNvSpPr>
                <a:spLocks noChangeArrowheads="1"/>
              </p:cNvSpPr>
              <p:nvPr/>
            </p:nvSpPr>
            <p:spPr bwMode="auto">
              <a:xfrm>
                <a:off x="994265" y="8743877"/>
                <a:ext cx="57502" cy="58335"/>
              </a:xfrm>
              <a:prstGeom prst="ellipse">
                <a:avLst/>
              </a:prstGeom>
              <a:noFill/>
              <a:ln w="254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 name="Oval 46"/>
              <p:cNvSpPr>
                <a:spLocks noChangeArrowheads="1"/>
              </p:cNvSpPr>
              <p:nvPr/>
            </p:nvSpPr>
            <p:spPr bwMode="auto">
              <a:xfrm>
                <a:off x="908429" y="8743877"/>
                <a:ext cx="57502" cy="58335"/>
              </a:xfrm>
              <a:prstGeom prst="ellipse">
                <a:avLst/>
              </a:prstGeom>
              <a:noFill/>
              <a:ln w="254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 name="Oval 47"/>
              <p:cNvSpPr>
                <a:spLocks noChangeArrowheads="1"/>
              </p:cNvSpPr>
              <p:nvPr/>
            </p:nvSpPr>
            <p:spPr bwMode="auto">
              <a:xfrm>
                <a:off x="822592" y="8743877"/>
                <a:ext cx="58335" cy="58335"/>
              </a:xfrm>
              <a:prstGeom prst="ellipse">
                <a:avLst/>
              </a:prstGeom>
              <a:noFill/>
              <a:ln w="254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 name="Line 48"/>
              <p:cNvSpPr>
                <a:spLocks noChangeShapeType="1"/>
              </p:cNvSpPr>
              <p:nvPr/>
            </p:nvSpPr>
            <p:spPr bwMode="auto">
              <a:xfrm>
                <a:off x="855094" y="8941384"/>
                <a:ext cx="21250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Line 49"/>
              <p:cNvSpPr>
                <a:spLocks noChangeShapeType="1"/>
              </p:cNvSpPr>
              <p:nvPr/>
            </p:nvSpPr>
            <p:spPr bwMode="auto">
              <a:xfrm>
                <a:off x="855094" y="9024720"/>
                <a:ext cx="21250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50"/>
              <p:cNvSpPr>
                <a:spLocks noChangeShapeType="1"/>
              </p:cNvSpPr>
              <p:nvPr/>
            </p:nvSpPr>
            <p:spPr bwMode="auto">
              <a:xfrm>
                <a:off x="855094" y="9106390"/>
                <a:ext cx="21250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1"/>
              <p:cNvSpPr>
                <a:spLocks/>
              </p:cNvSpPr>
              <p:nvPr/>
            </p:nvSpPr>
            <p:spPr bwMode="auto">
              <a:xfrm>
                <a:off x="1129270" y="8947218"/>
                <a:ext cx="113337" cy="159173"/>
              </a:xfrm>
              <a:custGeom>
                <a:avLst/>
                <a:gdLst>
                  <a:gd name="T0" fmla="*/ 52 w 57"/>
                  <a:gd name="T1" fmla="*/ 80 h 80"/>
                  <a:gd name="T2" fmla="*/ 5 w 57"/>
                  <a:gd name="T3" fmla="*/ 80 h 80"/>
                  <a:gd name="T4" fmla="*/ 0 w 57"/>
                  <a:gd name="T5" fmla="*/ 75 h 80"/>
                  <a:gd name="T6" fmla="*/ 0 w 57"/>
                  <a:gd name="T7" fmla="*/ 5 h 80"/>
                  <a:gd name="T8" fmla="*/ 5 w 57"/>
                  <a:gd name="T9" fmla="*/ 0 h 80"/>
                  <a:gd name="T10" fmla="*/ 52 w 57"/>
                  <a:gd name="T11" fmla="*/ 0 h 80"/>
                  <a:gd name="T12" fmla="*/ 57 w 57"/>
                  <a:gd name="T13" fmla="*/ 5 h 80"/>
                  <a:gd name="T14" fmla="*/ 57 w 57"/>
                  <a:gd name="T15" fmla="*/ 75 h 80"/>
                  <a:gd name="T16" fmla="*/ 52 w 57"/>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0">
                    <a:moveTo>
                      <a:pt x="52" y="80"/>
                    </a:moveTo>
                    <a:cubicBezTo>
                      <a:pt x="5" y="80"/>
                      <a:pt x="5" y="80"/>
                      <a:pt x="5" y="80"/>
                    </a:cubicBezTo>
                    <a:cubicBezTo>
                      <a:pt x="2" y="80"/>
                      <a:pt x="0" y="78"/>
                      <a:pt x="0" y="75"/>
                    </a:cubicBezTo>
                    <a:cubicBezTo>
                      <a:pt x="0" y="5"/>
                      <a:pt x="0" y="5"/>
                      <a:pt x="0" y="5"/>
                    </a:cubicBezTo>
                    <a:cubicBezTo>
                      <a:pt x="0" y="2"/>
                      <a:pt x="2" y="0"/>
                      <a:pt x="5" y="0"/>
                    </a:cubicBezTo>
                    <a:cubicBezTo>
                      <a:pt x="52" y="0"/>
                      <a:pt x="52" y="0"/>
                      <a:pt x="52" y="0"/>
                    </a:cubicBezTo>
                    <a:cubicBezTo>
                      <a:pt x="55" y="0"/>
                      <a:pt x="57" y="2"/>
                      <a:pt x="57" y="5"/>
                    </a:cubicBezTo>
                    <a:cubicBezTo>
                      <a:pt x="57" y="75"/>
                      <a:pt x="57" y="75"/>
                      <a:pt x="57" y="75"/>
                    </a:cubicBezTo>
                    <a:cubicBezTo>
                      <a:pt x="57" y="78"/>
                      <a:pt x="55" y="80"/>
                      <a:pt x="52" y="80"/>
                    </a:cubicBez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p:cNvGrpSpPr/>
          <p:nvPr/>
        </p:nvGrpSpPr>
        <p:grpSpPr>
          <a:xfrm>
            <a:off x="305238" y="2449231"/>
            <a:ext cx="3909724" cy="646331"/>
            <a:chOff x="281275" y="2686939"/>
            <a:chExt cx="3909724" cy="646331"/>
          </a:xfrm>
        </p:grpSpPr>
        <p:sp>
          <p:nvSpPr>
            <p:cNvPr id="21" name="Rectangle 20"/>
            <p:cNvSpPr/>
            <p:nvPr/>
          </p:nvSpPr>
          <p:spPr>
            <a:xfrm>
              <a:off x="1005914" y="2686939"/>
              <a:ext cx="3185085" cy="646331"/>
            </a:xfrm>
            <a:prstGeom prst="rect">
              <a:avLst/>
            </a:prstGeom>
          </p:spPr>
          <p:txBody>
            <a:bodyPr wrap="square">
              <a:spAutoFit/>
            </a:bodyPr>
            <a:lstStyle/>
            <a:p>
              <a:r>
                <a:rPr lang="en-US" sz="1800" b="1" dirty="0"/>
                <a:t>Billing, Cost Metering,</a:t>
              </a:r>
            </a:p>
            <a:p>
              <a:r>
                <a:rPr lang="en-US" sz="1800" b="1" dirty="0"/>
                <a:t>&amp; Invoicing</a:t>
              </a:r>
            </a:p>
          </p:txBody>
        </p:sp>
        <p:grpSp>
          <p:nvGrpSpPr>
            <p:cNvPr id="37" name="Group 77"/>
            <p:cNvGrpSpPr>
              <a:grpSpLocks noChangeAspect="1"/>
            </p:cNvGrpSpPr>
            <p:nvPr/>
          </p:nvGrpSpPr>
          <p:grpSpPr bwMode="auto">
            <a:xfrm>
              <a:off x="281275" y="2809188"/>
              <a:ext cx="414181" cy="414181"/>
              <a:chOff x="3798" y="1582"/>
              <a:chExt cx="497" cy="497"/>
            </a:xfrm>
          </p:grpSpPr>
          <p:sp>
            <p:nvSpPr>
              <p:cNvPr id="38" name="Oval 78"/>
              <p:cNvSpPr>
                <a:spLocks noChangeArrowheads="1"/>
              </p:cNvSpPr>
              <p:nvPr/>
            </p:nvSpPr>
            <p:spPr bwMode="auto">
              <a:xfrm>
                <a:off x="3798" y="1582"/>
                <a:ext cx="497" cy="497"/>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79"/>
              <p:cNvSpPr>
                <a:spLocks noChangeShapeType="1"/>
              </p:cNvSpPr>
              <p:nvPr/>
            </p:nvSpPr>
            <p:spPr bwMode="auto">
              <a:xfrm>
                <a:off x="4049" y="1670"/>
                <a:ext cx="0" cy="33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80"/>
              <p:cNvSpPr>
                <a:spLocks/>
              </p:cNvSpPr>
              <p:nvPr/>
            </p:nvSpPr>
            <p:spPr bwMode="auto">
              <a:xfrm>
                <a:off x="3932" y="1713"/>
                <a:ext cx="227" cy="244"/>
              </a:xfrm>
              <a:custGeom>
                <a:avLst/>
                <a:gdLst>
                  <a:gd name="T0" fmla="*/ 89 w 95"/>
                  <a:gd name="T1" fmla="*/ 12 h 102"/>
                  <a:gd name="T2" fmla="*/ 43 w 95"/>
                  <a:gd name="T3" fmla="*/ 0 h 102"/>
                  <a:gd name="T4" fmla="*/ 12 w 95"/>
                  <a:gd name="T5" fmla="*/ 9 h 102"/>
                  <a:gd name="T6" fmla="*/ 14 w 95"/>
                  <a:gd name="T7" fmla="*/ 42 h 102"/>
                  <a:gd name="T8" fmla="*/ 40 w 95"/>
                  <a:gd name="T9" fmla="*/ 48 h 102"/>
                  <a:gd name="T10" fmla="*/ 73 w 95"/>
                  <a:gd name="T11" fmla="*/ 53 h 102"/>
                  <a:gd name="T12" fmla="*/ 94 w 95"/>
                  <a:gd name="T13" fmla="*/ 77 h 102"/>
                  <a:gd name="T14" fmla="*/ 65 w 95"/>
                  <a:gd name="T15" fmla="*/ 99 h 102"/>
                  <a:gd name="T16" fmla="*/ 3 w 95"/>
                  <a:gd name="T17"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2">
                    <a:moveTo>
                      <a:pt x="89" y="12"/>
                    </a:moveTo>
                    <a:cubicBezTo>
                      <a:pt x="75" y="4"/>
                      <a:pt x="59" y="0"/>
                      <a:pt x="43" y="0"/>
                    </a:cubicBezTo>
                    <a:cubicBezTo>
                      <a:pt x="32" y="0"/>
                      <a:pt x="20" y="3"/>
                      <a:pt x="12" y="9"/>
                    </a:cubicBezTo>
                    <a:cubicBezTo>
                      <a:pt x="0" y="18"/>
                      <a:pt x="2" y="34"/>
                      <a:pt x="14" y="42"/>
                    </a:cubicBezTo>
                    <a:cubicBezTo>
                      <a:pt x="22" y="46"/>
                      <a:pt x="31" y="47"/>
                      <a:pt x="40" y="48"/>
                    </a:cubicBezTo>
                    <a:cubicBezTo>
                      <a:pt x="51" y="48"/>
                      <a:pt x="62" y="49"/>
                      <a:pt x="73" y="53"/>
                    </a:cubicBezTo>
                    <a:cubicBezTo>
                      <a:pt x="82" y="56"/>
                      <a:pt x="95" y="65"/>
                      <a:pt x="94" y="77"/>
                    </a:cubicBezTo>
                    <a:cubicBezTo>
                      <a:pt x="93" y="91"/>
                      <a:pt x="76" y="97"/>
                      <a:pt x="65" y="99"/>
                    </a:cubicBezTo>
                    <a:cubicBezTo>
                      <a:pt x="43" y="102"/>
                      <a:pt x="20" y="97"/>
                      <a:pt x="3" y="83"/>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4" name="TextBox 63"/>
          <p:cNvSpPr txBox="1"/>
          <p:nvPr/>
        </p:nvSpPr>
        <p:spPr>
          <a:xfrm>
            <a:off x="4286175" y="1025616"/>
            <a:ext cx="4556073" cy="3413755"/>
          </a:xfrm>
          <a:prstGeom prst="rect">
            <a:avLst/>
          </a:prstGeom>
          <a:noFill/>
        </p:spPr>
        <p:txBody>
          <a:bodyPr wrap="square" rtlCol="0">
            <a:spAutoFit/>
          </a:bodyPr>
          <a:lstStyle/>
          <a:p>
            <a:r>
              <a:rPr lang="en-US" sz="2400" b="1" spc="-38" dirty="0">
                <a:latin typeface="+mj-lt"/>
                <a:ea typeface="+mj-ea"/>
                <a:cs typeface="+mj-cs"/>
              </a:rPr>
              <a:t>The</a:t>
            </a:r>
            <a:r>
              <a:rPr lang="en-US" sz="2400" b="1" spc="-38" dirty="0">
                <a:solidFill>
                  <a:srgbClr val="D61546"/>
                </a:solidFill>
                <a:latin typeface="+mj-lt"/>
                <a:ea typeface="+mj-ea"/>
                <a:cs typeface="+mj-cs"/>
              </a:rPr>
              <a:t> Unisys </a:t>
            </a:r>
            <a:r>
              <a:rPr lang="en-US" sz="2400" b="1" spc="-38" dirty="0">
                <a:latin typeface="+mj-lt"/>
                <a:ea typeface="+mj-ea"/>
                <a:cs typeface="+mj-cs"/>
              </a:rPr>
              <a:t>Difference</a:t>
            </a:r>
          </a:p>
          <a:p>
            <a:pPr lvl="1" defTabSz="685783">
              <a:spcBef>
                <a:spcPts val="750"/>
              </a:spcBef>
              <a:spcAft>
                <a:spcPts val="150"/>
              </a:spcAft>
              <a:buClr>
                <a:schemeClr val="accent1"/>
              </a:buClr>
              <a:buSzPct val="120000"/>
            </a:pPr>
            <a:r>
              <a:rPr lang="en-US" sz="1800" b="1" dirty="0">
                <a:solidFill>
                  <a:srgbClr val="07AFAA"/>
                </a:solidFill>
              </a:rPr>
              <a:t>Fully compliant Federal contract invoicing</a:t>
            </a:r>
          </a:p>
          <a:p>
            <a:pPr lvl="1"/>
            <a:r>
              <a:rPr lang="en-US" sz="1400" i="1" dirty="0"/>
              <a:t>Commercial tools don’t meet the unique requirements of Federal contracts. Our fully- automated chargeback system takes all the guess work out of usage-to-CLIN mapping.</a:t>
            </a:r>
          </a:p>
          <a:p>
            <a:pPr lvl="1"/>
            <a:r>
              <a:rPr lang="en-US" dirty="0"/>
              <a:t> </a:t>
            </a:r>
          </a:p>
          <a:p>
            <a:pPr lvl="1"/>
            <a:r>
              <a:rPr lang="en-US" sz="1800" b="1" dirty="0">
                <a:solidFill>
                  <a:srgbClr val="07AFAA"/>
                </a:solidFill>
              </a:rPr>
              <a:t>Comprehensive metering and chargeback</a:t>
            </a:r>
          </a:p>
          <a:p>
            <a:pPr lvl="1"/>
            <a:r>
              <a:rPr lang="en-US" sz="1400" i="1" dirty="0"/>
              <a:t>Our financial management instrumentation covers </a:t>
            </a:r>
            <a:r>
              <a:rPr lang="en-US" sz="1400" b="1" i="1" dirty="0"/>
              <a:t>all</a:t>
            </a:r>
            <a:r>
              <a:rPr lang="en-US" sz="1400" i="1" dirty="0"/>
              <a:t> services offered by AWS on the day they are released for general availability.</a:t>
            </a:r>
            <a:endParaRPr lang="en-US" b="1" dirty="0"/>
          </a:p>
        </p:txBody>
      </p:sp>
      <p:pic>
        <p:nvPicPr>
          <p:cNvPr id="41" name="Picture 40"/>
          <p:cNvPicPr>
            <a:picLocks noChangeAspect="1"/>
          </p:cNvPicPr>
          <p:nvPr/>
        </p:nvPicPr>
        <p:blipFill>
          <a:blip r:embed="rId4"/>
          <a:stretch>
            <a:fillRect/>
          </a:stretch>
        </p:blipFill>
        <p:spPr>
          <a:xfrm>
            <a:off x="235267" y="375257"/>
            <a:ext cx="1498853" cy="289252"/>
          </a:xfrm>
          <a:prstGeom prst="rect">
            <a:avLst/>
          </a:prstGeom>
        </p:spPr>
      </p:pic>
    </p:spTree>
    <p:extLst>
      <p:ext uri="{BB962C8B-B14F-4D97-AF65-F5344CB8AC3E}">
        <p14:creationId xmlns:p14="http://schemas.microsoft.com/office/powerpoint/2010/main" val="117080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3"/>
          <a:srcRect l="7077" t="2877" b="17727"/>
          <a:stretch/>
        </p:blipFill>
        <p:spPr>
          <a:xfrm>
            <a:off x="-29184" y="651753"/>
            <a:ext cx="9173183" cy="4017524"/>
          </a:xfrm>
          <a:prstGeom prst="rect">
            <a:avLst/>
          </a:prstGeom>
        </p:spPr>
      </p:pic>
      <p:sp>
        <p:nvSpPr>
          <p:cNvPr id="46" name="Rectangle 45"/>
          <p:cNvSpPr/>
          <p:nvPr/>
        </p:nvSpPr>
        <p:spPr bwMode="auto">
          <a:xfrm>
            <a:off x="4286178" y="959530"/>
            <a:ext cx="4857822" cy="3709747"/>
          </a:xfrm>
          <a:prstGeom prst="rect">
            <a:avLst/>
          </a:prstGeom>
          <a:gradFill flip="none" rotWithShape="1">
            <a:gsLst>
              <a:gs pos="0">
                <a:schemeClr val="bg1"/>
              </a:gs>
              <a:gs pos="100000">
                <a:schemeClr val="bg1">
                  <a:shade val="100000"/>
                  <a:satMod val="115000"/>
                  <a:alpha val="85000"/>
                </a:schemeClr>
              </a:gs>
            </a:gsLst>
            <a:lin ang="0" scaled="1"/>
            <a:tileRect/>
          </a:gra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3" name="Rectangle 42"/>
          <p:cNvSpPr/>
          <p:nvPr/>
        </p:nvSpPr>
        <p:spPr bwMode="auto">
          <a:xfrm>
            <a:off x="1005916" y="995136"/>
            <a:ext cx="3280260" cy="3643661"/>
          </a:xfrm>
          <a:prstGeom prst="rect">
            <a:avLst/>
          </a:prstGeom>
          <a:solidFill>
            <a:schemeClr val="bg1">
              <a:alpha val="80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4" name="Rectangle 43"/>
          <p:cNvSpPr/>
          <p:nvPr/>
        </p:nvSpPr>
        <p:spPr bwMode="auto">
          <a:xfrm>
            <a:off x="6285721" y="215951"/>
            <a:ext cx="2858278" cy="745413"/>
          </a:xfrm>
          <a:prstGeom prst="rect">
            <a:avLst/>
          </a:prstGeom>
          <a:solidFill>
            <a:schemeClr val="bg1">
              <a:alpha val="96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dirty="0">
              <a:solidFill>
                <a:schemeClr val="bg1"/>
              </a:solidFill>
            </a:endParaRPr>
          </a:p>
        </p:txBody>
      </p:sp>
      <p:sp>
        <p:nvSpPr>
          <p:cNvPr id="4" name="Title 3"/>
          <p:cNvSpPr>
            <a:spLocks noGrp="1"/>
          </p:cNvSpPr>
          <p:nvPr>
            <p:ph type="title"/>
          </p:nvPr>
        </p:nvSpPr>
        <p:spPr>
          <a:xfrm>
            <a:off x="580067" y="319583"/>
            <a:ext cx="8531352" cy="457200"/>
          </a:xfrm>
        </p:spPr>
        <p:txBody>
          <a:bodyPr/>
          <a:lstStyle/>
          <a:p>
            <a:r>
              <a:rPr lang="en-US" sz="2000" dirty="0">
                <a:latin typeface="+mn-lt"/>
              </a:rPr>
              <a:t>                  </a:t>
            </a:r>
            <a:r>
              <a:rPr lang="en-US" dirty="0">
                <a:latin typeface="+mn-lt"/>
              </a:rPr>
              <a:t>Command</a:t>
            </a:r>
          </a:p>
        </p:txBody>
      </p:sp>
      <p:sp>
        <p:nvSpPr>
          <p:cNvPr id="17" name="Rectangle 16"/>
          <p:cNvSpPr/>
          <p:nvPr/>
        </p:nvSpPr>
        <p:spPr>
          <a:xfrm>
            <a:off x="671197" y="612435"/>
            <a:ext cx="6270623" cy="307777"/>
          </a:xfrm>
          <a:prstGeom prst="rect">
            <a:avLst/>
          </a:prstGeom>
        </p:spPr>
        <p:txBody>
          <a:bodyPr wrap="square">
            <a:spAutoFit/>
          </a:bodyPr>
          <a:lstStyle/>
          <a:p>
            <a:pPr>
              <a:spcBef>
                <a:spcPts val="1200"/>
              </a:spcBef>
            </a:pPr>
            <a:r>
              <a:rPr lang="en-US" sz="1400" i="1" dirty="0">
                <a:solidFill>
                  <a:srgbClr val="58595B"/>
                </a:solidFill>
                <a:cs typeface="Arial"/>
              </a:rPr>
              <a:t>Go fast with confidence, securely accessing all AWS cloud-native services</a:t>
            </a:r>
          </a:p>
        </p:txBody>
      </p:sp>
      <p:sp>
        <p:nvSpPr>
          <p:cNvPr id="20" name="TextBox 19"/>
          <p:cNvSpPr txBox="1"/>
          <p:nvPr/>
        </p:nvSpPr>
        <p:spPr>
          <a:xfrm>
            <a:off x="4286177" y="1025616"/>
            <a:ext cx="4437694" cy="3690754"/>
          </a:xfrm>
          <a:prstGeom prst="rect">
            <a:avLst/>
          </a:prstGeom>
          <a:noFill/>
        </p:spPr>
        <p:txBody>
          <a:bodyPr wrap="square" rtlCol="0">
            <a:spAutoFit/>
          </a:bodyPr>
          <a:lstStyle/>
          <a:p>
            <a:r>
              <a:rPr lang="en-US" sz="2400" b="1" spc="-38" dirty="0"/>
              <a:t>The</a:t>
            </a:r>
            <a:r>
              <a:rPr lang="en-US" sz="2400" b="1" spc="-38" dirty="0">
                <a:solidFill>
                  <a:srgbClr val="D61546"/>
                </a:solidFill>
              </a:rPr>
              <a:t> Unisys </a:t>
            </a:r>
            <a:r>
              <a:rPr lang="en-US" sz="2400" b="1" spc="-38" dirty="0"/>
              <a:t>Difference</a:t>
            </a:r>
          </a:p>
          <a:p>
            <a:pPr lvl="1" defTabSz="685783">
              <a:spcBef>
                <a:spcPts val="750"/>
              </a:spcBef>
              <a:spcAft>
                <a:spcPts val="150"/>
              </a:spcAft>
              <a:buClr>
                <a:schemeClr val="accent1"/>
              </a:buClr>
              <a:buSzPct val="120000"/>
            </a:pPr>
            <a:r>
              <a:rPr lang="en-US" sz="1600" b="1" dirty="0">
                <a:solidFill>
                  <a:srgbClr val="07AFAA"/>
                </a:solidFill>
              </a:rPr>
              <a:t>Access to new cloud-native services on the day they are released by AWS</a:t>
            </a:r>
            <a:br>
              <a:rPr lang="en-US" sz="1600" b="1" dirty="0">
                <a:solidFill>
                  <a:srgbClr val="07AFAA"/>
                </a:solidFill>
              </a:rPr>
            </a:br>
            <a:r>
              <a:rPr lang="en-US" sz="1400" i="1" dirty="0"/>
              <a:t>Enable your team to move with speed an agility to solve mission problems without compromising on enforcement of governance and security policy compliance.</a:t>
            </a:r>
          </a:p>
          <a:p>
            <a:pPr lvl="1"/>
            <a:endParaRPr lang="en-US" dirty="0"/>
          </a:p>
          <a:p>
            <a:pPr lvl="1"/>
            <a:r>
              <a:rPr lang="en-US" sz="1600" b="1" dirty="0">
                <a:solidFill>
                  <a:srgbClr val="07AFAA"/>
                </a:solidFill>
              </a:rPr>
              <a:t>Focus on Operational Integration</a:t>
            </a:r>
          </a:p>
          <a:p>
            <a:pPr lvl="1"/>
            <a:r>
              <a:rPr lang="en-US" sz="1400" i="1" dirty="0"/>
              <a:t>Migration is about more than workloads. Your investment in ITIL and other IT operational frameworks can be economically leveraged into an effective DevSecOps-based model. Our approach is as much about people and process as it is technology.</a:t>
            </a:r>
          </a:p>
        </p:txBody>
      </p:sp>
      <p:sp>
        <p:nvSpPr>
          <p:cNvPr id="26" name="TextBox 25"/>
          <p:cNvSpPr txBox="1"/>
          <p:nvPr/>
        </p:nvSpPr>
        <p:spPr>
          <a:xfrm>
            <a:off x="1029877" y="1065040"/>
            <a:ext cx="3130643" cy="369332"/>
          </a:xfrm>
          <a:prstGeom prst="rect">
            <a:avLst/>
          </a:prstGeom>
          <a:noFill/>
        </p:spPr>
        <p:txBody>
          <a:bodyPr wrap="square" rtlCol="0">
            <a:spAutoFit/>
          </a:bodyPr>
          <a:lstStyle/>
          <a:p>
            <a:pPr lvl="0" fontAlgn="base"/>
            <a:r>
              <a:rPr lang="en-US" sz="1800" b="1" dirty="0"/>
              <a:t>Automated Governance</a:t>
            </a:r>
            <a:endParaRPr lang="en-US" sz="1100" b="1" dirty="0"/>
          </a:p>
        </p:txBody>
      </p:sp>
      <p:sp>
        <p:nvSpPr>
          <p:cNvPr id="2" name="TextBox 1"/>
          <p:cNvSpPr txBox="1"/>
          <p:nvPr/>
        </p:nvSpPr>
        <p:spPr>
          <a:xfrm>
            <a:off x="711738" y="1371575"/>
            <a:ext cx="3520058" cy="606045"/>
          </a:xfrm>
          <a:prstGeom prst="rect">
            <a:avLst/>
          </a:prstGeom>
          <a:noFill/>
        </p:spPr>
        <p:txBody>
          <a:bodyPr wrap="square" numCol="2" rtlCol="0">
            <a:noAutofit/>
          </a:bodyPr>
          <a:lstStyle/>
          <a:p>
            <a:pPr marL="514350" lvl="1" indent="-171450" fontAlgn="base">
              <a:buFont typeface="Arial" panose="020B0604020202020204" pitchFamily="34" charset="0"/>
              <a:buChar char="•"/>
            </a:pPr>
            <a:r>
              <a:rPr lang="en-US" sz="1200" dirty="0">
                <a:solidFill>
                  <a:schemeClr val="tx1">
                    <a:lumMod val="75000"/>
                    <a:lumOff val="25000"/>
                  </a:schemeClr>
                </a:solidFill>
              </a:rPr>
              <a:t>Environment</a:t>
            </a:r>
          </a:p>
          <a:p>
            <a:pPr marL="514350" lvl="1" indent="-171450" fontAlgn="base">
              <a:buFont typeface="Arial" panose="020B0604020202020204" pitchFamily="34" charset="0"/>
              <a:buChar char="•"/>
            </a:pPr>
            <a:r>
              <a:rPr lang="en-US" sz="1200" dirty="0">
                <a:solidFill>
                  <a:schemeClr val="tx1">
                    <a:lumMod val="75000"/>
                    <a:lumOff val="25000"/>
                  </a:schemeClr>
                </a:solidFill>
              </a:rPr>
              <a:t>Service Catalog</a:t>
            </a:r>
          </a:p>
          <a:p>
            <a:pPr marL="514350" lvl="1" indent="-171450" fontAlgn="base">
              <a:buFont typeface="Arial" panose="020B0604020202020204" pitchFamily="34" charset="0"/>
              <a:buChar char="•"/>
            </a:pPr>
            <a:r>
              <a:rPr lang="en-US" sz="1200" dirty="0">
                <a:solidFill>
                  <a:schemeClr val="tx1">
                    <a:lumMod val="75000"/>
                    <a:lumOff val="25000"/>
                  </a:schemeClr>
                </a:solidFill>
              </a:rPr>
              <a:t>Cloud-native</a:t>
            </a:r>
          </a:p>
          <a:p>
            <a:pPr marL="514350" lvl="1" indent="-171450" fontAlgn="base">
              <a:buFont typeface="Arial" panose="020B0604020202020204" pitchFamily="34" charset="0"/>
              <a:buChar char="•"/>
            </a:pPr>
            <a:r>
              <a:rPr lang="en-US" sz="1200" dirty="0">
                <a:solidFill>
                  <a:schemeClr val="tx1">
                    <a:lumMod val="75000"/>
                    <a:lumOff val="25000"/>
                  </a:schemeClr>
                </a:solidFill>
              </a:rPr>
              <a:t>Backup and Recovery</a:t>
            </a:r>
          </a:p>
          <a:p>
            <a:pPr marL="514350" lvl="1" indent="-171450" fontAlgn="base">
              <a:buFont typeface="Arial" panose="020B0604020202020204" pitchFamily="34" charset="0"/>
              <a:buChar char="•"/>
            </a:pPr>
            <a:r>
              <a:rPr lang="en-US" sz="1200" dirty="0">
                <a:solidFill>
                  <a:schemeClr val="tx1">
                    <a:lumMod val="75000"/>
                    <a:lumOff val="25000"/>
                  </a:schemeClr>
                </a:solidFill>
              </a:rPr>
              <a:t>Log Aggregation</a:t>
            </a:r>
          </a:p>
        </p:txBody>
      </p:sp>
      <p:sp>
        <p:nvSpPr>
          <p:cNvPr id="3" name="Rectangle 2"/>
          <p:cNvSpPr/>
          <p:nvPr/>
        </p:nvSpPr>
        <p:spPr>
          <a:xfrm>
            <a:off x="724863" y="3395339"/>
            <a:ext cx="3561313" cy="1258697"/>
          </a:xfrm>
          <a:prstGeom prst="rect">
            <a:avLst/>
          </a:prstGeom>
        </p:spPr>
        <p:txBody>
          <a:bodyPr wrap="square" numCol="2">
            <a:noAutofit/>
          </a:bodyPr>
          <a:lstStyle/>
          <a:p>
            <a:pPr marL="514350" lvl="1" indent="-171450" fontAlgn="base">
              <a:buFont typeface="Arial" panose="020B0604020202020204" pitchFamily="34" charset="0"/>
              <a:buChar char="•"/>
            </a:pPr>
            <a:r>
              <a:rPr lang="en-US" sz="1200" dirty="0">
                <a:solidFill>
                  <a:schemeClr val="tx1">
                    <a:lumMod val="75000"/>
                    <a:lumOff val="25000"/>
                  </a:schemeClr>
                </a:solidFill>
              </a:rPr>
              <a:t>Performance &amp; Financial Optimization </a:t>
            </a:r>
          </a:p>
          <a:p>
            <a:pPr marL="514350" lvl="1" indent="-171450" fontAlgn="base">
              <a:buFont typeface="Arial" panose="020B0604020202020204" pitchFamily="34" charset="0"/>
              <a:buChar char="•"/>
            </a:pPr>
            <a:r>
              <a:rPr lang="en-US" sz="1200" dirty="0">
                <a:solidFill>
                  <a:schemeClr val="tx1">
                    <a:lumMod val="75000"/>
                    <a:lumOff val="25000"/>
                  </a:schemeClr>
                </a:solidFill>
              </a:rPr>
              <a:t>Technical Account Manager (TAM) </a:t>
            </a:r>
          </a:p>
          <a:p>
            <a:pPr marL="514350" lvl="1" indent="-171450" fontAlgn="base">
              <a:buFont typeface="Arial" panose="020B0604020202020204" pitchFamily="34" charset="0"/>
              <a:buChar char="•"/>
            </a:pPr>
            <a:r>
              <a:rPr lang="en-US" sz="1200" dirty="0">
                <a:solidFill>
                  <a:schemeClr val="tx1">
                    <a:lumMod val="75000"/>
                    <a:lumOff val="25000"/>
                  </a:schemeClr>
                </a:solidFill>
              </a:rPr>
              <a:t>Service Desk</a:t>
            </a:r>
          </a:p>
          <a:p>
            <a:pPr marL="514350" lvl="1" indent="-171450" fontAlgn="base">
              <a:buFont typeface="Arial" panose="020B0604020202020204" pitchFamily="34" charset="0"/>
              <a:buChar char="•"/>
            </a:pPr>
            <a:r>
              <a:rPr lang="en-US" sz="1200" dirty="0">
                <a:solidFill>
                  <a:schemeClr val="tx1">
                    <a:lumMod val="75000"/>
                    <a:lumOff val="25000"/>
                  </a:schemeClr>
                </a:solidFill>
              </a:rPr>
              <a:t>Incident, Asset, &amp; Configuration Management</a:t>
            </a:r>
          </a:p>
          <a:p>
            <a:pPr marL="514350" lvl="1" indent="-171450" fontAlgn="base">
              <a:buFont typeface="Arial" panose="020B0604020202020204" pitchFamily="34" charset="0"/>
              <a:buChar char="•"/>
            </a:pPr>
            <a:r>
              <a:rPr lang="en-US" sz="1200" dirty="0">
                <a:solidFill>
                  <a:schemeClr val="tx1">
                    <a:lumMod val="75000"/>
                    <a:lumOff val="25000"/>
                  </a:schemeClr>
                </a:solidFill>
              </a:rPr>
              <a:t>Cloud Center of Enablement</a:t>
            </a:r>
          </a:p>
        </p:txBody>
      </p:sp>
      <p:sp>
        <p:nvSpPr>
          <p:cNvPr id="55" name="TextBox 54"/>
          <p:cNvSpPr txBox="1"/>
          <p:nvPr/>
        </p:nvSpPr>
        <p:spPr>
          <a:xfrm>
            <a:off x="1029876" y="2077898"/>
            <a:ext cx="3130643" cy="369332"/>
          </a:xfrm>
          <a:prstGeom prst="rect">
            <a:avLst/>
          </a:prstGeom>
          <a:noFill/>
        </p:spPr>
        <p:txBody>
          <a:bodyPr wrap="square" rtlCol="0">
            <a:spAutoFit/>
          </a:bodyPr>
          <a:lstStyle/>
          <a:p>
            <a:pPr lvl="0" fontAlgn="base"/>
            <a:r>
              <a:rPr lang="en-US" sz="1800" b="1" dirty="0"/>
              <a:t>Real-time Compliance</a:t>
            </a:r>
            <a:endParaRPr lang="en-US" sz="1100" b="1" dirty="0"/>
          </a:p>
        </p:txBody>
      </p:sp>
      <p:sp>
        <p:nvSpPr>
          <p:cNvPr id="56" name="TextBox 55"/>
          <p:cNvSpPr txBox="1"/>
          <p:nvPr/>
        </p:nvSpPr>
        <p:spPr>
          <a:xfrm>
            <a:off x="724864" y="2371464"/>
            <a:ext cx="3520058" cy="606045"/>
          </a:xfrm>
          <a:prstGeom prst="rect">
            <a:avLst/>
          </a:prstGeom>
          <a:noFill/>
        </p:spPr>
        <p:txBody>
          <a:bodyPr wrap="square" numCol="2" rtlCol="0">
            <a:noAutofit/>
          </a:bodyPr>
          <a:lstStyle/>
          <a:p>
            <a:pPr marL="514350" lvl="1" indent="-171450" fontAlgn="base">
              <a:buFont typeface="Arial" panose="020B0604020202020204" pitchFamily="34" charset="0"/>
              <a:buChar char="•"/>
            </a:pPr>
            <a:r>
              <a:rPr lang="en-US" sz="1200" dirty="0">
                <a:solidFill>
                  <a:schemeClr val="tx1">
                    <a:lumMod val="75000"/>
                    <a:lumOff val="25000"/>
                  </a:schemeClr>
                </a:solidFill>
              </a:rPr>
              <a:t>Network, Security, &amp; accelerated ATO</a:t>
            </a:r>
          </a:p>
          <a:p>
            <a:pPr marL="514350" lvl="1" indent="-171450" fontAlgn="base">
              <a:buFont typeface="Arial" panose="020B0604020202020204" pitchFamily="34" charset="0"/>
              <a:buChar char="•"/>
            </a:pPr>
            <a:r>
              <a:rPr lang="en-US" sz="1200" dirty="0">
                <a:solidFill>
                  <a:schemeClr val="tx1">
                    <a:lumMod val="75000"/>
                    <a:lumOff val="25000"/>
                  </a:schemeClr>
                </a:solidFill>
              </a:rPr>
              <a:t>Performance</a:t>
            </a:r>
          </a:p>
          <a:p>
            <a:pPr marL="514350" lvl="1" indent="-171450" fontAlgn="base">
              <a:buFont typeface="Arial" panose="020B0604020202020204" pitchFamily="34" charset="0"/>
              <a:buChar char="•"/>
            </a:pPr>
            <a:r>
              <a:rPr lang="en-US" sz="1200" dirty="0">
                <a:solidFill>
                  <a:schemeClr val="tx1">
                    <a:lumMod val="75000"/>
                    <a:lumOff val="25000"/>
                  </a:schemeClr>
                </a:solidFill>
              </a:rPr>
              <a:t>Notification Services</a:t>
            </a:r>
          </a:p>
        </p:txBody>
      </p:sp>
      <p:sp>
        <p:nvSpPr>
          <p:cNvPr id="57" name="TextBox 56"/>
          <p:cNvSpPr txBox="1"/>
          <p:nvPr/>
        </p:nvSpPr>
        <p:spPr>
          <a:xfrm>
            <a:off x="1029876" y="3070167"/>
            <a:ext cx="3130643" cy="369332"/>
          </a:xfrm>
          <a:prstGeom prst="rect">
            <a:avLst/>
          </a:prstGeom>
          <a:noFill/>
        </p:spPr>
        <p:txBody>
          <a:bodyPr wrap="square" rtlCol="0">
            <a:spAutoFit/>
          </a:bodyPr>
          <a:lstStyle/>
          <a:p>
            <a:pPr lvl="0" fontAlgn="base"/>
            <a:r>
              <a:rPr lang="en-US" sz="1800" b="1" dirty="0"/>
              <a:t>AWS Experts</a:t>
            </a:r>
            <a:endParaRPr lang="en-US" sz="1100" b="1" dirty="0"/>
          </a:p>
        </p:txBody>
      </p:sp>
      <p:grpSp>
        <p:nvGrpSpPr>
          <p:cNvPr id="58" name="Group 114"/>
          <p:cNvGrpSpPr>
            <a:grpSpLocks noChangeAspect="1"/>
          </p:cNvGrpSpPr>
          <p:nvPr/>
        </p:nvGrpSpPr>
        <p:grpSpPr bwMode="auto">
          <a:xfrm>
            <a:off x="217138" y="2178363"/>
            <a:ext cx="641689" cy="416682"/>
            <a:chOff x="2207" y="1651"/>
            <a:chExt cx="770" cy="500"/>
          </a:xfrm>
          <a:noFill/>
        </p:grpSpPr>
        <p:sp>
          <p:nvSpPr>
            <p:cNvPr id="59" name="Freeform 115"/>
            <p:cNvSpPr>
              <a:spLocks/>
            </p:cNvSpPr>
            <p:nvPr/>
          </p:nvSpPr>
          <p:spPr bwMode="auto">
            <a:xfrm>
              <a:off x="2207" y="1651"/>
              <a:ext cx="630" cy="450"/>
            </a:xfrm>
            <a:custGeom>
              <a:avLst/>
              <a:gdLst>
                <a:gd name="T0" fmla="*/ 216 w 264"/>
                <a:gd name="T1" fmla="*/ 188 h 188"/>
                <a:gd name="T2" fmla="*/ 29 w 264"/>
                <a:gd name="T3" fmla="*/ 188 h 188"/>
                <a:gd name="T4" fmla="*/ 0 w 264"/>
                <a:gd name="T5" fmla="*/ 159 h 188"/>
                <a:gd name="T6" fmla="*/ 0 w 264"/>
                <a:gd name="T7" fmla="*/ 29 h 188"/>
                <a:gd name="T8" fmla="*/ 29 w 264"/>
                <a:gd name="T9" fmla="*/ 0 h 188"/>
                <a:gd name="T10" fmla="*/ 235 w 264"/>
                <a:gd name="T11" fmla="*/ 0 h 188"/>
                <a:gd name="T12" fmla="*/ 264 w 264"/>
                <a:gd name="T13" fmla="*/ 29 h 188"/>
                <a:gd name="T14" fmla="*/ 264 w 264"/>
                <a:gd name="T15" fmla="*/ 72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88">
                  <a:moveTo>
                    <a:pt x="216" y="188"/>
                  </a:moveTo>
                  <a:cubicBezTo>
                    <a:pt x="29" y="188"/>
                    <a:pt x="29" y="188"/>
                    <a:pt x="29" y="188"/>
                  </a:cubicBezTo>
                  <a:cubicBezTo>
                    <a:pt x="13" y="188"/>
                    <a:pt x="0" y="175"/>
                    <a:pt x="0" y="159"/>
                  </a:cubicBezTo>
                  <a:cubicBezTo>
                    <a:pt x="0" y="29"/>
                    <a:pt x="0" y="29"/>
                    <a:pt x="0" y="29"/>
                  </a:cubicBezTo>
                  <a:cubicBezTo>
                    <a:pt x="0" y="13"/>
                    <a:pt x="13" y="0"/>
                    <a:pt x="29" y="0"/>
                  </a:cubicBezTo>
                  <a:cubicBezTo>
                    <a:pt x="235" y="0"/>
                    <a:pt x="235" y="0"/>
                    <a:pt x="235" y="0"/>
                  </a:cubicBezTo>
                  <a:cubicBezTo>
                    <a:pt x="251" y="0"/>
                    <a:pt x="264" y="13"/>
                    <a:pt x="264" y="29"/>
                  </a:cubicBezTo>
                  <a:cubicBezTo>
                    <a:pt x="264" y="72"/>
                    <a:pt x="264" y="72"/>
                    <a:pt x="264" y="72"/>
                  </a:cubicBezTo>
                </a:path>
              </a:pathLst>
            </a:cu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0" name="Oval 116"/>
            <p:cNvSpPr>
              <a:spLocks noChangeArrowheads="1"/>
            </p:cNvSpPr>
            <p:nvPr/>
          </p:nvSpPr>
          <p:spPr bwMode="auto">
            <a:xfrm>
              <a:off x="2710" y="1864"/>
              <a:ext cx="229" cy="230"/>
            </a:xfrm>
            <a:prstGeom prst="ellips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1" name="Line 117"/>
            <p:cNvSpPr>
              <a:spLocks noChangeShapeType="1"/>
            </p:cNvSpPr>
            <p:nvPr/>
          </p:nvSpPr>
          <p:spPr bwMode="auto">
            <a:xfrm>
              <a:off x="2903" y="2072"/>
              <a:ext cx="74" cy="79"/>
            </a:xfrm>
            <a:prstGeom prst="line">
              <a:avLst/>
            </a:pr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2" name="Line 118"/>
            <p:cNvSpPr>
              <a:spLocks noChangeShapeType="1"/>
            </p:cNvSpPr>
            <p:nvPr/>
          </p:nvSpPr>
          <p:spPr bwMode="auto">
            <a:xfrm>
              <a:off x="2293" y="1718"/>
              <a:ext cx="0" cy="318"/>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3" name="Line 119"/>
            <p:cNvSpPr>
              <a:spLocks noChangeShapeType="1"/>
            </p:cNvSpPr>
            <p:nvPr/>
          </p:nvSpPr>
          <p:spPr bwMode="auto">
            <a:xfrm>
              <a:off x="2367" y="1718"/>
              <a:ext cx="0" cy="242"/>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4" name="Line 120"/>
            <p:cNvSpPr>
              <a:spLocks noChangeShapeType="1"/>
            </p:cNvSpPr>
            <p:nvPr/>
          </p:nvSpPr>
          <p:spPr bwMode="auto">
            <a:xfrm>
              <a:off x="2443" y="1718"/>
              <a:ext cx="0" cy="242"/>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Line 121"/>
            <p:cNvSpPr>
              <a:spLocks noChangeShapeType="1"/>
            </p:cNvSpPr>
            <p:nvPr/>
          </p:nvSpPr>
          <p:spPr bwMode="auto">
            <a:xfrm>
              <a:off x="2517" y="1718"/>
              <a:ext cx="0" cy="242"/>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Line 122"/>
            <p:cNvSpPr>
              <a:spLocks noChangeShapeType="1"/>
            </p:cNvSpPr>
            <p:nvPr/>
          </p:nvSpPr>
          <p:spPr bwMode="auto">
            <a:xfrm>
              <a:off x="2593" y="1718"/>
              <a:ext cx="0" cy="239"/>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7" name="Line 123"/>
            <p:cNvSpPr>
              <a:spLocks noChangeShapeType="1"/>
            </p:cNvSpPr>
            <p:nvPr/>
          </p:nvSpPr>
          <p:spPr bwMode="auto">
            <a:xfrm>
              <a:off x="2670" y="1718"/>
              <a:ext cx="0" cy="172"/>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8" name="Line 124"/>
            <p:cNvSpPr>
              <a:spLocks noChangeShapeType="1"/>
            </p:cNvSpPr>
            <p:nvPr/>
          </p:nvSpPr>
          <p:spPr bwMode="auto">
            <a:xfrm>
              <a:off x="2744" y="1718"/>
              <a:ext cx="0" cy="139"/>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69" name="Group 68"/>
          <p:cNvGrpSpPr/>
          <p:nvPr/>
        </p:nvGrpSpPr>
        <p:grpSpPr>
          <a:xfrm>
            <a:off x="273621" y="1160140"/>
            <a:ext cx="480017" cy="447516"/>
            <a:chOff x="2176472" y="4330083"/>
            <a:chExt cx="480017" cy="447516"/>
          </a:xfrm>
        </p:grpSpPr>
        <p:sp>
          <p:nvSpPr>
            <p:cNvPr id="70" name="Freeform 15"/>
            <p:cNvSpPr>
              <a:spLocks/>
            </p:cNvSpPr>
            <p:nvPr/>
          </p:nvSpPr>
          <p:spPr bwMode="auto">
            <a:xfrm>
              <a:off x="2417314" y="4668428"/>
              <a:ext cx="111671" cy="109171"/>
            </a:xfrm>
            <a:custGeom>
              <a:avLst/>
              <a:gdLst>
                <a:gd name="T0" fmla="*/ 28 w 56"/>
                <a:gd name="T1" fmla="*/ 55 h 55"/>
                <a:gd name="T2" fmla="*/ 56 w 56"/>
                <a:gd name="T3" fmla="*/ 27 h 55"/>
                <a:gd name="T4" fmla="*/ 28 w 56"/>
                <a:gd name="T5" fmla="*/ 0 h 55"/>
                <a:gd name="T6" fmla="*/ 0 w 56"/>
                <a:gd name="T7" fmla="*/ 27 h 55"/>
                <a:gd name="T8" fmla="*/ 28 w 56"/>
                <a:gd name="T9" fmla="*/ 55 h 55"/>
              </a:gdLst>
              <a:ahLst/>
              <a:cxnLst>
                <a:cxn ang="0">
                  <a:pos x="T0" y="T1"/>
                </a:cxn>
                <a:cxn ang="0">
                  <a:pos x="T2" y="T3"/>
                </a:cxn>
                <a:cxn ang="0">
                  <a:pos x="T4" y="T5"/>
                </a:cxn>
                <a:cxn ang="0">
                  <a:pos x="T6" y="T7"/>
                </a:cxn>
                <a:cxn ang="0">
                  <a:pos x="T8" y="T9"/>
                </a:cxn>
              </a:cxnLst>
              <a:rect l="0" t="0" r="r" b="b"/>
              <a:pathLst>
                <a:path w="56" h="55">
                  <a:moveTo>
                    <a:pt x="28" y="55"/>
                  </a:moveTo>
                  <a:cubicBezTo>
                    <a:pt x="46" y="55"/>
                    <a:pt x="56" y="43"/>
                    <a:pt x="56" y="27"/>
                  </a:cubicBezTo>
                  <a:cubicBezTo>
                    <a:pt x="56" y="12"/>
                    <a:pt x="43" y="0"/>
                    <a:pt x="28" y="0"/>
                  </a:cubicBezTo>
                  <a:cubicBezTo>
                    <a:pt x="13" y="0"/>
                    <a:pt x="0" y="12"/>
                    <a:pt x="0" y="27"/>
                  </a:cubicBezTo>
                  <a:cubicBezTo>
                    <a:pt x="0" y="43"/>
                    <a:pt x="13" y="55"/>
                    <a:pt x="28" y="55"/>
                  </a:cubicBezTo>
                  <a:close/>
                </a:path>
              </a:pathLst>
            </a:custGeom>
            <a:no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1" name="Line 16"/>
            <p:cNvSpPr>
              <a:spLocks noChangeShapeType="1"/>
            </p:cNvSpPr>
            <p:nvPr/>
          </p:nvSpPr>
          <p:spPr bwMode="auto">
            <a:xfrm>
              <a:off x="2528984" y="4721764"/>
              <a:ext cx="127505"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7"/>
            <p:cNvSpPr>
              <a:spLocks noChangeShapeType="1"/>
            </p:cNvSpPr>
            <p:nvPr/>
          </p:nvSpPr>
          <p:spPr bwMode="auto">
            <a:xfrm>
              <a:off x="2178972" y="4721764"/>
              <a:ext cx="238342"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8"/>
            <p:cNvSpPr>
              <a:spLocks/>
            </p:cNvSpPr>
            <p:nvPr/>
          </p:nvSpPr>
          <p:spPr bwMode="auto">
            <a:xfrm>
              <a:off x="2477316" y="4330083"/>
              <a:ext cx="109171" cy="109171"/>
            </a:xfrm>
            <a:custGeom>
              <a:avLst/>
              <a:gdLst>
                <a:gd name="T0" fmla="*/ 27 w 55"/>
                <a:gd name="T1" fmla="*/ 55 h 55"/>
                <a:gd name="T2" fmla="*/ 55 w 55"/>
                <a:gd name="T3" fmla="*/ 28 h 55"/>
                <a:gd name="T4" fmla="*/ 27 w 55"/>
                <a:gd name="T5" fmla="*/ 0 h 55"/>
                <a:gd name="T6" fmla="*/ 0 w 55"/>
                <a:gd name="T7" fmla="*/ 28 h 55"/>
                <a:gd name="T8" fmla="*/ 27 w 55"/>
                <a:gd name="T9" fmla="*/ 55 h 55"/>
              </a:gdLst>
              <a:ahLst/>
              <a:cxnLst>
                <a:cxn ang="0">
                  <a:pos x="T0" y="T1"/>
                </a:cxn>
                <a:cxn ang="0">
                  <a:pos x="T2" y="T3"/>
                </a:cxn>
                <a:cxn ang="0">
                  <a:pos x="T4" y="T5"/>
                </a:cxn>
                <a:cxn ang="0">
                  <a:pos x="T6" y="T7"/>
                </a:cxn>
                <a:cxn ang="0">
                  <a:pos x="T8" y="T9"/>
                </a:cxn>
              </a:cxnLst>
              <a:rect l="0" t="0" r="r" b="b"/>
              <a:pathLst>
                <a:path w="55" h="55">
                  <a:moveTo>
                    <a:pt x="27" y="55"/>
                  </a:moveTo>
                  <a:cubicBezTo>
                    <a:pt x="46" y="55"/>
                    <a:pt x="55" y="43"/>
                    <a:pt x="55" y="28"/>
                  </a:cubicBezTo>
                  <a:cubicBezTo>
                    <a:pt x="55" y="12"/>
                    <a:pt x="43" y="0"/>
                    <a:pt x="27" y="0"/>
                  </a:cubicBezTo>
                  <a:cubicBezTo>
                    <a:pt x="13" y="0"/>
                    <a:pt x="0" y="12"/>
                    <a:pt x="0" y="28"/>
                  </a:cubicBezTo>
                  <a:cubicBezTo>
                    <a:pt x="0" y="43"/>
                    <a:pt x="12" y="55"/>
                    <a:pt x="27" y="55"/>
                  </a:cubicBezTo>
                  <a:close/>
                </a:path>
              </a:pathLst>
            </a:custGeom>
            <a:no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4" name="Line 19"/>
            <p:cNvSpPr>
              <a:spLocks noChangeShapeType="1"/>
            </p:cNvSpPr>
            <p:nvPr/>
          </p:nvSpPr>
          <p:spPr bwMode="auto">
            <a:xfrm>
              <a:off x="2586487" y="4385918"/>
              <a:ext cx="68336"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20"/>
            <p:cNvSpPr>
              <a:spLocks noChangeShapeType="1"/>
            </p:cNvSpPr>
            <p:nvPr/>
          </p:nvSpPr>
          <p:spPr bwMode="auto">
            <a:xfrm>
              <a:off x="2176472" y="4385918"/>
              <a:ext cx="300844"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1"/>
            <p:cNvSpPr>
              <a:spLocks/>
            </p:cNvSpPr>
            <p:nvPr/>
          </p:nvSpPr>
          <p:spPr bwMode="auto">
            <a:xfrm>
              <a:off x="2248141" y="4499256"/>
              <a:ext cx="110004" cy="109171"/>
            </a:xfrm>
            <a:custGeom>
              <a:avLst/>
              <a:gdLst>
                <a:gd name="T0" fmla="*/ 28 w 55"/>
                <a:gd name="T1" fmla="*/ 0 h 55"/>
                <a:gd name="T2" fmla="*/ 0 w 55"/>
                <a:gd name="T3" fmla="*/ 27 h 55"/>
                <a:gd name="T4" fmla="*/ 28 w 55"/>
                <a:gd name="T5" fmla="*/ 55 h 55"/>
                <a:gd name="T6" fmla="*/ 55 w 55"/>
                <a:gd name="T7" fmla="*/ 27 h 55"/>
                <a:gd name="T8" fmla="*/ 28 w 55"/>
                <a:gd name="T9" fmla="*/ 0 h 55"/>
              </a:gdLst>
              <a:ahLst/>
              <a:cxnLst>
                <a:cxn ang="0">
                  <a:pos x="T0" y="T1"/>
                </a:cxn>
                <a:cxn ang="0">
                  <a:pos x="T2" y="T3"/>
                </a:cxn>
                <a:cxn ang="0">
                  <a:pos x="T4" y="T5"/>
                </a:cxn>
                <a:cxn ang="0">
                  <a:pos x="T6" y="T7"/>
                </a:cxn>
                <a:cxn ang="0">
                  <a:pos x="T8" y="T9"/>
                </a:cxn>
              </a:cxnLst>
              <a:rect l="0" t="0" r="r" b="b"/>
              <a:pathLst>
                <a:path w="55" h="55">
                  <a:moveTo>
                    <a:pt x="28" y="0"/>
                  </a:moveTo>
                  <a:cubicBezTo>
                    <a:pt x="10" y="0"/>
                    <a:pt x="0" y="12"/>
                    <a:pt x="0" y="27"/>
                  </a:cubicBezTo>
                  <a:cubicBezTo>
                    <a:pt x="0" y="43"/>
                    <a:pt x="13" y="55"/>
                    <a:pt x="28" y="55"/>
                  </a:cubicBezTo>
                  <a:cubicBezTo>
                    <a:pt x="43" y="55"/>
                    <a:pt x="55" y="43"/>
                    <a:pt x="55" y="27"/>
                  </a:cubicBezTo>
                  <a:cubicBezTo>
                    <a:pt x="55" y="12"/>
                    <a:pt x="43" y="0"/>
                    <a:pt x="28" y="0"/>
                  </a:cubicBezTo>
                  <a:close/>
                </a:path>
              </a:pathLst>
            </a:custGeom>
            <a:no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7" name="Line 22"/>
            <p:cNvSpPr>
              <a:spLocks noChangeShapeType="1"/>
            </p:cNvSpPr>
            <p:nvPr/>
          </p:nvSpPr>
          <p:spPr bwMode="auto">
            <a:xfrm flipH="1">
              <a:off x="2178972" y="4552591"/>
              <a:ext cx="69169"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23"/>
            <p:cNvSpPr>
              <a:spLocks noChangeShapeType="1"/>
            </p:cNvSpPr>
            <p:nvPr/>
          </p:nvSpPr>
          <p:spPr bwMode="auto">
            <a:xfrm flipH="1">
              <a:off x="2358145" y="4552591"/>
              <a:ext cx="298344"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150"/>
          <p:cNvGrpSpPr>
            <a:grpSpLocks noChangeAspect="1"/>
          </p:cNvGrpSpPr>
          <p:nvPr/>
        </p:nvGrpSpPr>
        <p:grpSpPr bwMode="auto">
          <a:xfrm>
            <a:off x="233388" y="3178999"/>
            <a:ext cx="498351" cy="495851"/>
            <a:chOff x="257" y="2252"/>
            <a:chExt cx="598" cy="595"/>
          </a:xfrm>
          <a:noFill/>
        </p:grpSpPr>
        <p:sp>
          <p:nvSpPr>
            <p:cNvPr id="80" name="Oval 151"/>
            <p:cNvSpPr>
              <a:spLocks noChangeArrowheads="1"/>
            </p:cNvSpPr>
            <p:nvPr/>
          </p:nvSpPr>
          <p:spPr bwMode="auto">
            <a:xfrm>
              <a:off x="307" y="2579"/>
              <a:ext cx="132" cy="132"/>
            </a:xfrm>
            <a:prstGeom prst="ellipse">
              <a:avLst/>
            </a:pr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1" name="Oval 152"/>
            <p:cNvSpPr>
              <a:spLocks noChangeArrowheads="1"/>
            </p:cNvSpPr>
            <p:nvPr/>
          </p:nvSpPr>
          <p:spPr bwMode="auto">
            <a:xfrm>
              <a:off x="673" y="2579"/>
              <a:ext cx="132" cy="132"/>
            </a:xfrm>
            <a:prstGeom prst="ellipse">
              <a:avLst/>
            </a:pr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53"/>
            <p:cNvSpPr>
              <a:spLocks/>
            </p:cNvSpPr>
            <p:nvPr/>
          </p:nvSpPr>
          <p:spPr bwMode="auto">
            <a:xfrm>
              <a:off x="257" y="2751"/>
              <a:ext cx="232" cy="96"/>
            </a:xfrm>
            <a:custGeom>
              <a:avLst/>
              <a:gdLst>
                <a:gd name="T0" fmla="*/ 0 w 97"/>
                <a:gd name="T1" fmla="*/ 40 h 40"/>
                <a:gd name="T2" fmla="*/ 0 w 97"/>
                <a:gd name="T3" fmla="*/ 20 h 40"/>
                <a:gd name="T4" fmla="*/ 21 w 97"/>
                <a:gd name="T5" fmla="*/ 0 h 40"/>
                <a:gd name="T6" fmla="*/ 76 w 97"/>
                <a:gd name="T7" fmla="*/ 0 h 40"/>
                <a:gd name="T8" fmla="*/ 97 w 97"/>
                <a:gd name="T9" fmla="*/ 20 h 40"/>
                <a:gd name="T10" fmla="*/ 97 w 97"/>
                <a:gd name="T11" fmla="*/ 40 h 40"/>
              </a:gdLst>
              <a:ahLst/>
              <a:cxnLst>
                <a:cxn ang="0">
                  <a:pos x="T0" y="T1"/>
                </a:cxn>
                <a:cxn ang="0">
                  <a:pos x="T2" y="T3"/>
                </a:cxn>
                <a:cxn ang="0">
                  <a:pos x="T4" y="T5"/>
                </a:cxn>
                <a:cxn ang="0">
                  <a:pos x="T6" y="T7"/>
                </a:cxn>
                <a:cxn ang="0">
                  <a:pos x="T8" y="T9"/>
                </a:cxn>
                <a:cxn ang="0">
                  <a:pos x="T10" y="T11"/>
                </a:cxn>
              </a:cxnLst>
              <a:rect l="0" t="0" r="r" b="b"/>
              <a:pathLst>
                <a:path w="97" h="40">
                  <a:moveTo>
                    <a:pt x="0" y="40"/>
                  </a:moveTo>
                  <a:cubicBezTo>
                    <a:pt x="0" y="40"/>
                    <a:pt x="0" y="31"/>
                    <a:pt x="0" y="20"/>
                  </a:cubicBezTo>
                  <a:cubicBezTo>
                    <a:pt x="0" y="9"/>
                    <a:pt x="10" y="0"/>
                    <a:pt x="21" y="0"/>
                  </a:cubicBezTo>
                  <a:cubicBezTo>
                    <a:pt x="76" y="0"/>
                    <a:pt x="76" y="0"/>
                    <a:pt x="76" y="0"/>
                  </a:cubicBezTo>
                  <a:cubicBezTo>
                    <a:pt x="87" y="0"/>
                    <a:pt x="97" y="9"/>
                    <a:pt x="97" y="20"/>
                  </a:cubicBezTo>
                  <a:cubicBezTo>
                    <a:pt x="97" y="31"/>
                    <a:pt x="97" y="40"/>
                    <a:pt x="97" y="40"/>
                  </a:cubicBezTo>
                </a:path>
              </a:pathLst>
            </a:cu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54"/>
            <p:cNvSpPr>
              <a:spLocks/>
            </p:cNvSpPr>
            <p:nvPr/>
          </p:nvSpPr>
          <p:spPr bwMode="auto">
            <a:xfrm>
              <a:off x="623" y="2751"/>
              <a:ext cx="232" cy="96"/>
            </a:xfrm>
            <a:custGeom>
              <a:avLst/>
              <a:gdLst>
                <a:gd name="T0" fmla="*/ 0 w 97"/>
                <a:gd name="T1" fmla="*/ 40 h 40"/>
                <a:gd name="T2" fmla="*/ 0 w 97"/>
                <a:gd name="T3" fmla="*/ 20 h 40"/>
                <a:gd name="T4" fmla="*/ 21 w 97"/>
                <a:gd name="T5" fmla="*/ 0 h 40"/>
                <a:gd name="T6" fmla="*/ 76 w 97"/>
                <a:gd name="T7" fmla="*/ 0 h 40"/>
                <a:gd name="T8" fmla="*/ 97 w 97"/>
                <a:gd name="T9" fmla="*/ 20 h 40"/>
                <a:gd name="T10" fmla="*/ 97 w 97"/>
                <a:gd name="T11" fmla="*/ 40 h 40"/>
              </a:gdLst>
              <a:ahLst/>
              <a:cxnLst>
                <a:cxn ang="0">
                  <a:pos x="T0" y="T1"/>
                </a:cxn>
                <a:cxn ang="0">
                  <a:pos x="T2" y="T3"/>
                </a:cxn>
                <a:cxn ang="0">
                  <a:pos x="T4" y="T5"/>
                </a:cxn>
                <a:cxn ang="0">
                  <a:pos x="T6" y="T7"/>
                </a:cxn>
                <a:cxn ang="0">
                  <a:pos x="T8" y="T9"/>
                </a:cxn>
                <a:cxn ang="0">
                  <a:pos x="T10" y="T11"/>
                </a:cxn>
              </a:cxnLst>
              <a:rect l="0" t="0" r="r" b="b"/>
              <a:pathLst>
                <a:path w="97" h="40">
                  <a:moveTo>
                    <a:pt x="0" y="40"/>
                  </a:moveTo>
                  <a:cubicBezTo>
                    <a:pt x="0" y="40"/>
                    <a:pt x="0" y="31"/>
                    <a:pt x="0" y="20"/>
                  </a:cubicBezTo>
                  <a:cubicBezTo>
                    <a:pt x="0" y="9"/>
                    <a:pt x="10" y="0"/>
                    <a:pt x="21" y="0"/>
                  </a:cubicBezTo>
                  <a:cubicBezTo>
                    <a:pt x="76" y="0"/>
                    <a:pt x="76" y="0"/>
                    <a:pt x="76" y="0"/>
                  </a:cubicBezTo>
                  <a:cubicBezTo>
                    <a:pt x="87" y="0"/>
                    <a:pt x="97" y="9"/>
                    <a:pt x="97" y="20"/>
                  </a:cubicBezTo>
                  <a:cubicBezTo>
                    <a:pt x="97" y="31"/>
                    <a:pt x="97" y="40"/>
                    <a:pt x="97" y="40"/>
                  </a:cubicBezTo>
                </a:path>
              </a:pathLst>
            </a:cu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4" name="Oval 155"/>
            <p:cNvSpPr>
              <a:spLocks noChangeArrowheads="1"/>
            </p:cNvSpPr>
            <p:nvPr/>
          </p:nvSpPr>
          <p:spPr bwMode="auto">
            <a:xfrm>
              <a:off x="494" y="2252"/>
              <a:ext cx="131" cy="131"/>
            </a:xfrm>
            <a:prstGeom prst="ellipse">
              <a:avLst/>
            </a:pr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5" name="Line 156"/>
            <p:cNvSpPr>
              <a:spLocks noChangeShapeType="1"/>
            </p:cNvSpPr>
            <p:nvPr/>
          </p:nvSpPr>
          <p:spPr bwMode="auto">
            <a:xfrm>
              <a:off x="561" y="2598"/>
              <a:ext cx="76" cy="39"/>
            </a:xfrm>
            <a:prstGeom prst="line">
              <a:avLst/>
            </a:pr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57"/>
            <p:cNvSpPr>
              <a:spLocks/>
            </p:cNvSpPr>
            <p:nvPr/>
          </p:nvSpPr>
          <p:spPr bwMode="auto">
            <a:xfrm>
              <a:off x="479" y="2503"/>
              <a:ext cx="77" cy="134"/>
            </a:xfrm>
            <a:custGeom>
              <a:avLst/>
              <a:gdLst>
                <a:gd name="T0" fmla="*/ 77 w 77"/>
                <a:gd name="T1" fmla="*/ 0 h 134"/>
                <a:gd name="T2" fmla="*/ 77 w 77"/>
                <a:gd name="T3" fmla="*/ 95 h 134"/>
                <a:gd name="T4" fmla="*/ 0 w 77"/>
                <a:gd name="T5" fmla="*/ 134 h 134"/>
              </a:gdLst>
              <a:ahLst/>
              <a:cxnLst>
                <a:cxn ang="0">
                  <a:pos x="T0" y="T1"/>
                </a:cxn>
                <a:cxn ang="0">
                  <a:pos x="T2" y="T3"/>
                </a:cxn>
                <a:cxn ang="0">
                  <a:pos x="T4" y="T5"/>
                </a:cxn>
              </a:cxnLst>
              <a:rect l="0" t="0" r="r" b="b"/>
              <a:pathLst>
                <a:path w="77" h="134">
                  <a:moveTo>
                    <a:pt x="77" y="0"/>
                  </a:moveTo>
                  <a:lnTo>
                    <a:pt x="77" y="95"/>
                  </a:lnTo>
                  <a:lnTo>
                    <a:pt x="0" y="134"/>
                  </a:lnTo>
                </a:path>
              </a:pathLst>
            </a:cu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58"/>
            <p:cNvSpPr>
              <a:spLocks/>
            </p:cNvSpPr>
            <p:nvPr/>
          </p:nvSpPr>
          <p:spPr bwMode="auto">
            <a:xfrm>
              <a:off x="443" y="2424"/>
              <a:ext cx="232" cy="95"/>
            </a:xfrm>
            <a:custGeom>
              <a:avLst/>
              <a:gdLst>
                <a:gd name="T0" fmla="*/ 0 w 97"/>
                <a:gd name="T1" fmla="*/ 40 h 40"/>
                <a:gd name="T2" fmla="*/ 0 w 97"/>
                <a:gd name="T3" fmla="*/ 20 h 40"/>
                <a:gd name="T4" fmla="*/ 21 w 97"/>
                <a:gd name="T5" fmla="*/ 0 h 40"/>
                <a:gd name="T6" fmla="*/ 75 w 97"/>
                <a:gd name="T7" fmla="*/ 0 h 40"/>
                <a:gd name="T8" fmla="*/ 97 w 97"/>
                <a:gd name="T9" fmla="*/ 20 h 40"/>
                <a:gd name="T10" fmla="*/ 97 w 97"/>
                <a:gd name="T11" fmla="*/ 40 h 40"/>
              </a:gdLst>
              <a:ahLst/>
              <a:cxnLst>
                <a:cxn ang="0">
                  <a:pos x="T0" y="T1"/>
                </a:cxn>
                <a:cxn ang="0">
                  <a:pos x="T2" y="T3"/>
                </a:cxn>
                <a:cxn ang="0">
                  <a:pos x="T4" y="T5"/>
                </a:cxn>
                <a:cxn ang="0">
                  <a:pos x="T6" y="T7"/>
                </a:cxn>
                <a:cxn ang="0">
                  <a:pos x="T8" y="T9"/>
                </a:cxn>
                <a:cxn ang="0">
                  <a:pos x="T10" y="T11"/>
                </a:cxn>
              </a:cxnLst>
              <a:rect l="0" t="0" r="r" b="b"/>
              <a:pathLst>
                <a:path w="97" h="40">
                  <a:moveTo>
                    <a:pt x="0" y="40"/>
                  </a:moveTo>
                  <a:cubicBezTo>
                    <a:pt x="0" y="40"/>
                    <a:pt x="0" y="31"/>
                    <a:pt x="0" y="20"/>
                  </a:cubicBezTo>
                  <a:cubicBezTo>
                    <a:pt x="0" y="9"/>
                    <a:pt x="9" y="0"/>
                    <a:pt x="21" y="0"/>
                  </a:cubicBezTo>
                  <a:cubicBezTo>
                    <a:pt x="75" y="0"/>
                    <a:pt x="75" y="0"/>
                    <a:pt x="75" y="0"/>
                  </a:cubicBezTo>
                  <a:cubicBezTo>
                    <a:pt x="87" y="0"/>
                    <a:pt x="97" y="9"/>
                    <a:pt x="97" y="20"/>
                  </a:cubicBezTo>
                  <a:cubicBezTo>
                    <a:pt x="97" y="31"/>
                    <a:pt x="97" y="40"/>
                    <a:pt x="97" y="40"/>
                  </a:cubicBezTo>
                </a:path>
              </a:pathLst>
            </a:custGeom>
            <a:grp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pic>
        <p:nvPicPr>
          <p:cNvPr id="45" name="Picture 44"/>
          <p:cNvPicPr>
            <a:picLocks noChangeAspect="1"/>
          </p:cNvPicPr>
          <p:nvPr/>
        </p:nvPicPr>
        <p:blipFill>
          <a:blip r:embed="rId4"/>
          <a:stretch>
            <a:fillRect/>
          </a:stretch>
        </p:blipFill>
        <p:spPr>
          <a:xfrm>
            <a:off x="235267" y="375257"/>
            <a:ext cx="1498853" cy="289252"/>
          </a:xfrm>
          <a:prstGeom prst="rect">
            <a:avLst/>
          </a:prstGeom>
        </p:spPr>
      </p:pic>
    </p:spTree>
    <p:extLst>
      <p:ext uri="{BB962C8B-B14F-4D97-AF65-F5344CB8AC3E}">
        <p14:creationId xmlns:p14="http://schemas.microsoft.com/office/powerpoint/2010/main" val="257533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 y="989111"/>
            <a:ext cx="9142440" cy="4154389"/>
            <a:chOff x="-32902" y="848885"/>
            <a:chExt cx="9175341" cy="4274306"/>
          </a:xfrm>
        </p:grpSpPr>
        <p:pic>
          <p:nvPicPr>
            <p:cNvPr id="33" name="Picture 32">
              <a:extLst>
                <a:ext uri="{FF2B5EF4-FFF2-40B4-BE49-F238E27FC236}">
                  <a16:creationId xmlns:a16="http://schemas.microsoft.com/office/drawing/2014/main" id="{80B1A78D-0528-7648-9CEA-F13BE90927F8}"/>
                </a:ext>
              </a:extLst>
            </p:cNvPr>
            <p:cNvPicPr>
              <a:picLocks noChangeAspect="1"/>
            </p:cNvPicPr>
            <p:nvPr/>
          </p:nvPicPr>
          <p:blipFill>
            <a:blip r:embed="rId3"/>
            <a:stretch>
              <a:fillRect/>
            </a:stretch>
          </p:blipFill>
          <p:spPr>
            <a:xfrm flipH="1">
              <a:off x="2604731" y="848885"/>
              <a:ext cx="6537708" cy="3911759"/>
            </a:xfrm>
            <a:prstGeom prst="rect">
              <a:avLst/>
            </a:prstGeom>
          </p:spPr>
        </p:pic>
        <p:pic>
          <p:nvPicPr>
            <p:cNvPr id="34" name="Picture 33">
              <a:extLst>
                <a:ext uri="{FF2B5EF4-FFF2-40B4-BE49-F238E27FC236}">
                  <a16:creationId xmlns:a16="http://schemas.microsoft.com/office/drawing/2014/main" id="{80B1A78D-0528-7648-9CEA-F13BE90927F8}"/>
                </a:ext>
              </a:extLst>
            </p:cNvPr>
            <p:cNvPicPr>
              <a:picLocks noChangeAspect="1"/>
            </p:cNvPicPr>
            <p:nvPr/>
          </p:nvPicPr>
          <p:blipFill rotWithShape="1">
            <a:blip r:embed="rId3"/>
            <a:srcRect l="41936"/>
            <a:stretch/>
          </p:blipFill>
          <p:spPr>
            <a:xfrm flipH="1">
              <a:off x="-32902" y="848885"/>
              <a:ext cx="3796069" cy="4274306"/>
            </a:xfrm>
            <a:prstGeom prst="rect">
              <a:avLst/>
            </a:prstGeom>
          </p:spPr>
        </p:pic>
      </p:grpSp>
      <p:sp>
        <p:nvSpPr>
          <p:cNvPr id="35" name="Rounded Rectangle 34"/>
          <p:cNvSpPr/>
          <p:nvPr/>
        </p:nvSpPr>
        <p:spPr bwMode="auto">
          <a:xfrm>
            <a:off x="171747" y="3406020"/>
            <a:ext cx="2400973" cy="986354"/>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36" name="Rounded Rectangle 35"/>
          <p:cNvSpPr/>
          <p:nvPr/>
        </p:nvSpPr>
        <p:spPr bwMode="auto">
          <a:xfrm>
            <a:off x="171747" y="1896018"/>
            <a:ext cx="2400974" cy="1207694"/>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38" name="Rectangle 37"/>
          <p:cNvSpPr/>
          <p:nvPr/>
        </p:nvSpPr>
        <p:spPr bwMode="auto">
          <a:xfrm>
            <a:off x="164986" y="1661878"/>
            <a:ext cx="2407733" cy="348936"/>
          </a:xfrm>
          <a:prstGeom prst="rect">
            <a:avLst/>
          </a:prstGeom>
          <a:solidFill>
            <a:srgbClr val="1A305B"/>
          </a:solidFill>
          <a:ln>
            <a:solidFill>
              <a:schemeClr val="bg1"/>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Migration</a:t>
            </a:r>
          </a:p>
        </p:txBody>
      </p:sp>
      <p:sp>
        <p:nvSpPr>
          <p:cNvPr id="39" name="Rectangle 38"/>
          <p:cNvSpPr/>
          <p:nvPr/>
        </p:nvSpPr>
        <p:spPr bwMode="auto">
          <a:xfrm>
            <a:off x="171747" y="3171879"/>
            <a:ext cx="2400972" cy="348936"/>
          </a:xfrm>
          <a:prstGeom prst="rect">
            <a:avLst/>
          </a:prstGeom>
          <a:solidFill>
            <a:srgbClr val="1A305B"/>
          </a:solidFill>
          <a:ln>
            <a:solidFill>
              <a:schemeClr val="bg1"/>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Process Innovation</a:t>
            </a:r>
          </a:p>
        </p:txBody>
      </p:sp>
      <p:sp>
        <p:nvSpPr>
          <p:cNvPr id="6" name="Rounded Rectangle 5"/>
          <p:cNvSpPr/>
          <p:nvPr/>
        </p:nvSpPr>
        <p:spPr bwMode="auto">
          <a:xfrm>
            <a:off x="2614386" y="2790440"/>
            <a:ext cx="2435562" cy="758873"/>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10" name="Rounded Rectangle 9"/>
          <p:cNvSpPr/>
          <p:nvPr/>
        </p:nvSpPr>
        <p:spPr bwMode="auto">
          <a:xfrm>
            <a:off x="2611980" y="3961061"/>
            <a:ext cx="2437968" cy="1025326"/>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12" name="Rounded Rectangle 11"/>
          <p:cNvSpPr/>
          <p:nvPr/>
        </p:nvSpPr>
        <p:spPr bwMode="auto">
          <a:xfrm>
            <a:off x="2628822" y="1630330"/>
            <a:ext cx="2412351" cy="746595"/>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13" name="Rounded Rectangle 12"/>
          <p:cNvSpPr/>
          <p:nvPr/>
        </p:nvSpPr>
        <p:spPr bwMode="auto">
          <a:xfrm>
            <a:off x="2777548" y="1749502"/>
            <a:ext cx="2227410" cy="685052"/>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none" tIns="114300" rtlCol="0" anchor="t" anchorCtr="0"/>
          <a:lstStyle/>
          <a:p>
            <a:r>
              <a:rPr lang="en-US" sz="1000" b="1" i="1" dirty="0">
                <a:solidFill>
                  <a:srgbClr val="58595B"/>
                </a:solidFill>
                <a:cs typeface="Arial" panose="020B0604020202020204" pitchFamily="34" charset="0"/>
              </a:rPr>
              <a:t>Attain the right skills</a:t>
            </a:r>
            <a:endParaRPr lang="en-US" sz="1000" dirty="0">
              <a:solidFill>
                <a:srgbClr val="58595B"/>
              </a:solidFill>
              <a:cs typeface="Arial" panose="020B0604020202020204" pitchFamily="34" charset="0"/>
            </a:endParaRPr>
          </a:p>
          <a:p>
            <a:pPr marL="122238" indent="-122238">
              <a:buFont typeface="Arial" panose="020B0604020202020204" pitchFamily="34" charset="0"/>
              <a:buChar char="•"/>
            </a:pPr>
            <a:r>
              <a:rPr lang="en-US" sz="1000" dirty="0">
                <a:solidFill>
                  <a:srgbClr val="58595B"/>
                </a:solidFill>
                <a:cs typeface="Arial" panose="020B0604020202020204" pitchFamily="34" charset="0"/>
              </a:rPr>
              <a:t>AWS Training/Certification</a:t>
            </a:r>
            <a:br>
              <a:rPr lang="en-US" sz="1000" dirty="0">
                <a:solidFill>
                  <a:srgbClr val="58595B"/>
                </a:solidFill>
                <a:cs typeface="Arial" panose="020B0604020202020204" pitchFamily="34" charset="0"/>
              </a:rPr>
            </a:br>
            <a:r>
              <a:rPr lang="en-US" sz="1000" dirty="0">
                <a:solidFill>
                  <a:srgbClr val="58595B"/>
                </a:solidFill>
                <a:cs typeface="Arial" panose="020B0604020202020204" pitchFamily="34" charset="0"/>
              </a:rPr>
              <a:t>Program</a:t>
            </a:r>
          </a:p>
        </p:txBody>
      </p:sp>
      <p:sp>
        <p:nvSpPr>
          <p:cNvPr id="15" name="Rounded Rectangle 14"/>
          <p:cNvSpPr/>
          <p:nvPr/>
        </p:nvSpPr>
        <p:spPr bwMode="auto">
          <a:xfrm>
            <a:off x="2777548" y="2684804"/>
            <a:ext cx="2936159" cy="935131"/>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r>
              <a:rPr lang="en-US" sz="1000" b="1" i="1" dirty="0">
                <a:solidFill>
                  <a:srgbClr val="58595B"/>
                </a:solidFill>
                <a:cs typeface="Arial" panose="020B0604020202020204" pitchFamily="34" charset="0"/>
              </a:rPr>
              <a:t>Assessments and Planning</a:t>
            </a:r>
            <a:endParaRPr lang="en-US" sz="1000" dirty="0">
              <a:solidFill>
                <a:srgbClr val="58595B"/>
              </a:solidFill>
              <a:cs typeface="Arial" panose="020B0604020202020204" pitchFamily="34" charset="0"/>
            </a:endParaRPr>
          </a:p>
          <a:p>
            <a:pPr marL="122238" indent="-122238">
              <a:buFont typeface="Arial" panose="020B0604020202020204" pitchFamily="34" charset="0"/>
              <a:buChar char="•"/>
              <a:tabLst>
                <a:tab pos="107950" algn="l"/>
              </a:tabLst>
            </a:pPr>
            <a:r>
              <a:rPr lang="en-US" sz="1000" dirty="0">
                <a:solidFill>
                  <a:srgbClr val="58595B"/>
                </a:solidFill>
                <a:cs typeface="Arial" panose="020B0604020202020204" pitchFamily="34" charset="0"/>
              </a:rPr>
              <a:t>Portfolio Assessments</a:t>
            </a:r>
          </a:p>
          <a:p>
            <a:pPr marL="122238" indent="-122238">
              <a:buFont typeface="Arial" panose="020B0604020202020204" pitchFamily="34" charset="0"/>
              <a:buChar char="•"/>
              <a:tabLst>
                <a:tab pos="107950" algn="l"/>
              </a:tabLst>
            </a:pPr>
            <a:r>
              <a:rPr lang="en-US" sz="1000" dirty="0">
                <a:solidFill>
                  <a:srgbClr val="58595B"/>
                </a:solidFill>
                <a:cs typeface="Arial" panose="020B0604020202020204" pitchFamily="34" charset="0"/>
              </a:rPr>
              <a:t>Business Case Development</a:t>
            </a:r>
          </a:p>
          <a:p>
            <a:pPr marL="122238" indent="-122238">
              <a:buFont typeface="Arial" panose="020B0604020202020204" pitchFamily="34" charset="0"/>
              <a:buChar char="•"/>
              <a:tabLst>
                <a:tab pos="107950" algn="l"/>
              </a:tabLst>
            </a:pPr>
            <a:r>
              <a:rPr lang="en-US" sz="1000" dirty="0">
                <a:solidFill>
                  <a:srgbClr val="58595B"/>
                </a:solidFill>
                <a:cs typeface="Arial" panose="020B0604020202020204" pitchFamily="34" charset="0"/>
              </a:rPr>
              <a:t>Migration Plans</a:t>
            </a:r>
          </a:p>
          <a:p>
            <a:pPr marL="122238" indent="-122238">
              <a:buFont typeface="Arial" panose="020B0604020202020204" pitchFamily="34" charset="0"/>
              <a:buChar char="•"/>
              <a:tabLst>
                <a:tab pos="107950" algn="l"/>
              </a:tabLst>
            </a:pPr>
            <a:r>
              <a:rPr lang="en-US" sz="1000" dirty="0">
                <a:solidFill>
                  <a:srgbClr val="58595B"/>
                </a:solidFill>
                <a:cs typeface="Arial" panose="020B0604020202020204" pitchFamily="34" charset="0"/>
              </a:rPr>
              <a:t>Managed DevSecOps pipelines</a:t>
            </a:r>
          </a:p>
        </p:txBody>
      </p:sp>
      <p:sp>
        <p:nvSpPr>
          <p:cNvPr id="17" name="Rectangle 16"/>
          <p:cNvSpPr/>
          <p:nvPr/>
        </p:nvSpPr>
        <p:spPr bwMode="auto">
          <a:xfrm>
            <a:off x="2628820" y="1396190"/>
            <a:ext cx="2412353" cy="348936"/>
          </a:xfrm>
          <a:prstGeom prst="rect">
            <a:avLst/>
          </a:prstGeom>
          <a:solidFill>
            <a:srgbClr val="1A305B"/>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Enablement</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3618" y="966533"/>
            <a:ext cx="1135828" cy="1134883"/>
          </a:xfrm>
          <a:prstGeom prst="rect">
            <a:avLst/>
          </a:prstGeom>
        </p:spPr>
      </p:pic>
      <p:sp>
        <p:nvSpPr>
          <p:cNvPr id="21" name="Rectangle 20"/>
          <p:cNvSpPr/>
          <p:nvPr/>
        </p:nvSpPr>
        <p:spPr bwMode="auto">
          <a:xfrm>
            <a:off x="2628819" y="2443538"/>
            <a:ext cx="2421129" cy="348936"/>
          </a:xfrm>
          <a:prstGeom prst="rect">
            <a:avLst/>
          </a:prstGeom>
          <a:solidFill>
            <a:srgbClr val="1A305B"/>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Migration Readiness</a:t>
            </a:r>
          </a:p>
        </p:txBody>
      </p:sp>
      <p:sp>
        <p:nvSpPr>
          <p:cNvPr id="22" name="Rectangle 21"/>
          <p:cNvSpPr/>
          <p:nvPr/>
        </p:nvSpPr>
        <p:spPr bwMode="auto">
          <a:xfrm>
            <a:off x="2611980" y="3613188"/>
            <a:ext cx="2437968" cy="348936"/>
          </a:xfrm>
          <a:prstGeom prst="rect">
            <a:avLst/>
          </a:prstGeom>
          <a:solidFill>
            <a:srgbClr val="1A305B"/>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Security</a:t>
            </a: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5630" y="2083685"/>
            <a:ext cx="1136376" cy="113637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6254" y="3253335"/>
            <a:ext cx="1137323" cy="1136376"/>
          </a:xfrm>
          <a:prstGeom prst="rect">
            <a:avLst/>
          </a:prstGeom>
        </p:spPr>
      </p:pic>
      <p:sp>
        <p:nvSpPr>
          <p:cNvPr id="28" name="Rounded Rectangle 27"/>
          <p:cNvSpPr/>
          <p:nvPr/>
        </p:nvSpPr>
        <p:spPr bwMode="auto">
          <a:xfrm>
            <a:off x="2748378" y="3946196"/>
            <a:ext cx="2292796" cy="935131"/>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square" tIns="118872" rtlCol="0" anchor="t" anchorCtr="0"/>
          <a:lstStyle/>
          <a:p>
            <a:r>
              <a:rPr lang="en-US" sz="1000" b="1" i="1" dirty="0">
                <a:solidFill>
                  <a:srgbClr val="58595B"/>
                </a:solidFill>
                <a:cs typeface="Arial" panose="020B0604020202020204" pitchFamily="34" charset="0"/>
              </a:rPr>
              <a:t>Accelerated ATO</a:t>
            </a:r>
            <a:endParaRPr lang="en-US" sz="1000" dirty="0">
              <a:solidFill>
                <a:srgbClr val="58595B"/>
              </a:solidFill>
            </a:endParaRPr>
          </a:p>
          <a:p>
            <a:pPr marL="122238" indent="-122238">
              <a:buFont typeface="Arial" panose="020B0604020202020204" pitchFamily="34" charset="0"/>
              <a:buChar char="•"/>
            </a:pPr>
            <a:r>
              <a:rPr lang="en-US" sz="1000" dirty="0">
                <a:solidFill>
                  <a:srgbClr val="58595B"/>
                </a:solidFill>
                <a:cs typeface="Arial" panose="020B0604020202020204" pitchFamily="34" charset="0"/>
              </a:rPr>
              <a:t>Accelerate planning, engineering, designing, certifying and attainment of security accreditation</a:t>
            </a:r>
          </a:p>
          <a:p>
            <a:pPr marL="122238" indent="-122238">
              <a:buFont typeface="Arial" panose="020B0604020202020204" pitchFamily="34" charset="0"/>
              <a:buChar char="•"/>
            </a:pPr>
            <a:r>
              <a:rPr lang="en-US" sz="1000" dirty="0">
                <a:solidFill>
                  <a:srgbClr val="58595B"/>
                </a:solidFill>
                <a:cs typeface="Arial" panose="020B0604020202020204" pitchFamily="34" charset="0"/>
              </a:rPr>
              <a:t>Integrate with cloud management platforms</a:t>
            </a:r>
          </a:p>
          <a:p>
            <a:endParaRPr lang="en-US" sz="1000" dirty="0">
              <a:solidFill>
                <a:srgbClr val="58595B"/>
              </a:solidFill>
              <a:cs typeface="Arial" panose="020B0604020202020204" pitchFamily="34" charset="0"/>
            </a:endParaRPr>
          </a:p>
        </p:txBody>
      </p:sp>
      <p:sp>
        <p:nvSpPr>
          <p:cNvPr id="32" name="TextBox 31"/>
          <p:cNvSpPr txBox="1"/>
          <p:nvPr/>
        </p:nvSpPr>
        <p:spPr>
          <a:xfrm>
            <a:off x="5245833" y="874471"/>
            <a:ext cx="3898167" cy="3992677"/>
          </a:xfrm>
          <a:prstGeom prst="rect">
            <a:avLst/>
          </a:prstGeom>
          <a:solidFill>
            <a:srgbClr val="FFFFFF">
              <a:alpha val="74902"/>
            </a:srgbClr>
          </a:solidFill>
        </p:spPr>
        <p:txBody>
          <a:bodyPr wrap="square" rtlCol="0">
            <a:noAutofit/>
          </a:bodyPr>
          <a:lstStyle/>
          <a:p>
            <a:r>
              <a:rPr lang="en-US" sz="2400" b="1" spc="-38" dirty="0"/>
              <a:t>The</a:t>
            </a:r>
            <a:r>
              <a:rPr lang="en-US" sz="2400" b="1" spc="-38" dirty="0">
                <a:solidFill>
                  <a:srgbClr val="D61546"/>
                </a:solidFill>
              </a:rPr>
              <a:t> Unisys </a:t>
            </a:r>
            <a:r>
              <a:rPr lang="en-US" sz="2400" b="1" spc="-38" dirty="0"/>
              <a:t>Difference</a:t>
            </a:r>
          </a:p>
          <a:p>
            <a:pPr lvl="1" defTabSz="685783">
              <a:spcBef>
                <a:spcPts val="750"/>
              </a:spcBef>
              <a:spcAft>
                <a:spcPts val="150"/>
              </a:spcAft>
              <a:buClr>
                <a:schemeClr val="accent1"/>
              </a:buClr>
              <a:buSzPct val="120000"/>
            </a:pPr>
            <a:r>
              <a:rPr lang="en-US" sz="1600" b="1" dirty="0">
                <a:solidFill>
                  <a:srgbClr val="1A305B"/>
                </a:solidFill>
              </a:rPr>
              <a:t>Comprehensive services from a proven  cloud pioneer</a:t>
            </a:r>
            <a:r>
              <a:rPr lang="en-US" sz="1600" b="1" dirty="0">
                <a:solidFill>
                  <a:srgbClr val="07AFAA"/>
                </a:solidFill>
              </a:rPr>
              <a:t/>
            </a:r>
            <a:br>
              <a:rPr lang="en-US" sz="1600" b="1" dirty="0">
                <a:solidFill>
                  <a:srgbClr val="07AFAA"/>
                </a:solidFill>
              </a:rPr>
            </a:br>
            <a:r>
              <a:rPr lang="en-US" sz="1400" i="1" dirty="0"/>
              <a:t>Cloud adoption requires a steady and experienced hand. Unisys brings large scale migration and modernization experience—with hundreds of AWS certified professionals—to bear to minimize your risk. </a:t>
            </a:r>
          </a:p>
          <a:p>
            <a:pPr lvl="1"/>
            <a:endParaRPr lang="en-US" dirty="0"/>
          </a:p>
          <a:p>
            <a:pPr lvl="1"/>
            <a:r>
              <a:rPr lang="en-US" sz="1600" b="1" dirty="0">
                <a:solidFill>
                  <a:srgbClr val="1A305B"/>
                </a:solidFill>
              </a:rPr>
              <a:t>A practical approach to migration</a:t>
            </a:r>
          </a:p>
          <a:p>
            <a:pPr lvl="1"/>
            <a:r>
              <a:rPr lang="en-US" sz="1400" i="1" dirty="0"/>
              <a:t>We use an industrial scale approach to identify and prioritize legacy IT assets to migrate, enabling  customers to measurably increase return-on-investment as quickly as possible.</a:t>
            </a:r>
            <a:endParaRPr lang="en-US" sz="1050" dirty="0"/>
          </a:p>
        </p:txBody>
      </p:sp>
      <p:sp>
        <p:nvSpPr>
          <p:cNvPr id="37" name="Rounded Rectangle 36"/>
          <p:cNvSpPr/>
          <p:nvPr/>
        </p:nvSpPr>
        <p:spPr bwMode="auto">
          <a:xfrm>
            <a:off x="319867" y="3471661"/>
            <a:ext cx="2252852" cy="1048210"/>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square" lIns="91440" tIns="118872" rtlCol="0" anchor="t" anchorCtr="0"/>
          <a:lstStyle/>
          <a:p>
            <a:pPr marL="169863" indent="-112713">
              <a:buFont typeface="Arial" panose="020B0604020202020204" pitchFamily="34" charset="0"/>
              <a:buChar char="•"/>
            </a:pPr>
            <a:r>
              <a:rPr lang="en-US" sz="1000" dirty="0">
                <a:solidFill>
                  <a:srgbClr val="58595B"/>
                </a:solidFill>
                <a:cs typeface="Arial" panose="020B0604020202020204" pitchFamily="34" charset="0"/>
              </a:rPr>
              <a:t>Reengineer ITIL, management and governance processes to integrate cloud services</a:t>
            </a:r>
          </a:p>
          <a:p>
            <a:pPr marL="169863" indent="-112713">
              <a:buFont typeface="Arial" panose="020B0604020202020204" pitchFamily="34" charset="0"/>
              <a:buChar char="•"/>
            </a:pPr>
            <a:r>
              <a:rPr lang="en-US" sz="1000" dirty="0">
                <a:solidFill>
                  <a:srgbClr val="58595B"/>
                </a:solidFill>
                <a:cs typeface="Arial" panose="020B0604020202020204" pitchFamily="34" charset="0"/>
              </a:rPr>
              <a:t> Asset management, incident management, event management</a:t>
            </a:r>
          </a:p>
        </p:txBody>
      </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528" y="1263263"/>
            <a:ext cx="1137323" cy="1136376"/>
          </a:xfrm>
          <a:prstGeom prst="rect">
            <a:avLst/>
          </a:prstGeom>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898" y="2785851"/>
            <a:ext cx="1136376" cy="1136376"/>
          </a:xfrm>
          <a:prstGeom prst="rect">
            <a:avLst/>
          </a:prstGeom>
        </p:spPr>
      </p:pic>
      <p:sp>
        <p:nvSpPr>
          <p:cNvPr id="42" name="Rectangle 41"/>
          <p:cNvSpPr/>
          <p:nvPr/>
        </p:nvSpPr>
        <p:spPr>
          <a:xfrm>
            <a:off x="372574" y="2003846"/>
            <a:ext cx="2236363" cy="1169551"/>
          </a:xfrm>
          <a:prstGeom prst="rect">
            <a:avLst/>
          </a:prstGeom>
        </p:spPr>
        <p:txBody>
          <a:bodyPr wrap="square">
            <a:spAutoFit/>
          </a:bodyPr>
          <a:lstStyle/>
          <a:p>
            <a:r>
              <a:rPr lang="en-US" sz="1000" b="1" i="1" dirty="0">
                <a:solidFill>
                  <a:srgbClr val="58595B"/>
                </a:solidFill>
                <a:cs typeface="Arial" panose="020B0604020202020204" pitchFamily="34" charset="0"/>
              </a:rPr>
              <a:t>Multiple Treatments for Moving </a:t>
            </a:r>
            <a:br>
              <a:rPr lang="en-US" sz="1000" b="1" i="1" dirty="0">
                <a:solidFill>
                  <a:srgbClr val="58595B"/>
                </a:solidFill>
                <a:cs typeface="Arial" panose="020B0604020202020204" pitchFamily="34" charset="0"/>
              </a:rPr>
            </a:br>
            <a:r>
              <a:rPr lang="en-US" sz="1000" b="1" i="1" dirty="0">
                <a:solidFill>
                  <a:srgbClr val="58595B"/>
                </a:solidFill>
                <a:cs typeface="Arial" panose="020B0604020202020204" pitchFamily="34" charset="0"/>
              </a:rPr>
              <a:t>Workloads to the Cloud</a:t>
            </a:r>
            <a:endParaRPr lang="en-US" sz="1000" dirty="0">
              <a:solidFill>
                <a:srgbClr val="58595B"/>
              </a:solidFill>
            </a:endParaRPr>
          </a:p>
          <a:p>
            <a:pPr marL="122238" indent="-122238">
              <a:buFont typeface="Arial" panose="020B0604020202020204" pitchFamily="34" charset="0"/>
              <a:buChar char="•"/>
            </a:pPr>
            <a:r>
              <a:rPr lang="en-US" sz="1000" dirty="0">
                <a:solidFill>
                  <a:srgbClr val="58595B"/>
                </a:solidFill>
                <a:cs typeface="Arial" panose="020B0604020202020204" pitchFamily="34" charset="0"/>
              </a:rPr>
              <a:t>Lift-and-Shift Application Migration</a:t>
            </a:r>
          </a:p>
          <a:p>
            <a:pPr marL="122238" indent="-122238">
              <a:buFont typeface="Arial" panose="020B0604020202020204" pitchFamily="34" charset="0"/>
              <a:buChar char="•"/>
            </a:pPr>
            <a:r>
              <a:rPr lang="en-US" sz="1000" dirty="0">
                <a:solidFill>
                  <a:srgbClr val="58595B"/>
                </a:solidFill>
                <a:cs typeface="Arial" panose="020B0604020202020204" pitchFamily="34" charset="0"/>
              </a:rPr>
              <a:t>Data Migration Services</a:t>
            </a:r>
          </a:p>
          <a:p>
            <a:pPr marL="122238" indent="-122238">
              <a:buFont typeface="Arial" panose="020B0604020202020204" pitchFamily="34" charset="0"/>
              <a:buChar char="•"/>
            </a:pPr>
            <a:r>
              <a:rPr lang="en-US" sz="1000" dirty="0">
                <a:solidFill>
                  <a:srgbClr val="58595B"/>
                </a:solidFill>
                <a:cs typeface="Arial" panose="020B0604020202020204" pitchFamily="34" charset="0"/>
              </a:rPr>
              <a:t>Refactoring to harness cloud advantages</a:t>
            </a:r>
          </a:p>
          <a:p>
            <a:pPr marL="122238" indent="-122238">
              <a:buFont typeface="Arial" panose="020B0604020202020204" pitchFamily="34" charset="0"/>
              <a:buChar char="•"/>
            </a:pPr>
            <a:r>
              <a:rPr lang="en-US" sz="1000" dirty="0">
                <a:solidFill>
                  <a:srgbClr val="58595B"/>
                </a:solidFill>
                <a:cs typeface="Arial" panose="020B0604020202020204" pitchFamily="34" charset="0"/>
              </a:rPr>
              <a:t>Landing zones </a:t>
            </a:r>
          </a:p>
        </p:txBody>
      </p:sp>
      <p:sp>
        <p:nvSpPr>
          <p:cNvPr id="44" name="Rectangle 43"/>
          <p:cNvSpPr/>
          <p:nvPr/>
        </p:nvSpPr>
        <p:spPr>
          <a:xfrm>
            <a:off x="755941" y="632921"/>
            <a:ext cx="6270623" cy="307777"/>
          </a:xfrm>
          <a:prstGeom prst="rect">
            <a:avLst/>
          </a:prstGeom>
        </p:spPr>
        <p:txBody>
          <a:bodyPr wrap="square">
            <a:spAutoFit/>
          </a:bodyPr>
          <a:lstStyle/>
          <a:p>
            <a:pPr marL="0" marR="0" lvl="0" indent="0" algn="l" defTabSz="685800" rtl="0" eaLnBrk="1" fontAlgn="auto" latinLnBrk="0" hangingPunct="1">
              <a:lnSpc>
                <a:spcPct val="100000"/>
              </a:lnSpc>
              <a:spcBef>
                <a:spcPts val="1200"/>
              </a:spcBef>
              <a:spcAft>
                <a:spcPts val="0"/>
              </a:spcAft>
              <a:buClrTx/>
              <a:buSzTx/>
              <a:buFontTx/>
              <a:buNone/>
              <a:tabLst/>
              <a:defRPr/>
            </a:pPr>
            <a:r>
              <a:rPr kumimoji="0" lang="en-US" sz="1400" b="0" i="1" u="none" strike="noStrike" kern="1200" cap="none" spc="0" normalizeH="0" baseline="0" noProof="0" dirty="0">
                <a:ln>
                  <a:noFill/>
                </a:ln>
                <a:solidFill>
                  <a:srgbClr val="58595B"/>
                </a:solidFill>
                <a:effectLst/>
                <a:uLnTx/>
                <a:uFillTx/>
                <a:latin typeface="Arial"/>
                <a:ea typeface="+mn-ea"/>
                <a:cs typeface="Arial"/>
              </a:rPr>
              <a:t>Migrate quickly and de-risk your cloud adoption</a:t>
            </a:r>
          </a:p>
        </p:txBody>
      </p:sp>
      <p:sp>
        <p:nvSpPr>
          <p:cNvPr id="45" name="Title 3"/>
          <p:cNvSpPr>
            <a:spLocks noGrp="1"/>
          </p:cNvSpPr>
          <p:nvPr>
            <p:ph type="title"/>
          </p:nvPr>
        </p:nvSpPr>
        <p:spPr>
          <a:xfrm>
            <a:off x="1743270" y="321198"/>
            <a:ext cx="4295966" cy="457200"/>
          </a:xfrm>
        </p:spPr>
        <p:txBody>
          <a:bodyPr/>
          <a:lstStyle/>
          <a:p>
            <a:r>
              <a:rPr lang="en-US" dirty="0">
                <a:solidFill>
                  <a:srgbClr val="124B96"/>
                </a:solidFill>
                <a:latin typeface="+mn-lt"/>
              </a:rPr>
              <a:t>Acceleration Services</a:t>
            </a:r>
          </a:p>
        </p:txBody>
      </p:sp>
      <p:pic>
        <p:nvPicPr>
          <p:cNvPr id="29" name="Picture 28"/>
          <p:cNvPicPr>
            <a:picLocks noChangeAspect="1"/>
          </p:cNvPicPr>
          <p:nvPr/>
        </p:nvPicPr>
        <p:blipFill>
          <a:blip r:embed="rId9"/>
          <a:stretch>
            <a:fillRect/>
          </a:stretch>
        </p:blipFill>
        <p:spPr>
          <a:xfrm>
            <a:off x="235267" y="375257"/>
            <a:ext cx="1498853" cy="289252"/>
          </a:xfrm>
          <a:prstGeom prst="rect">
            <a:avLst/>
          </a:prstGeom>
        </p:spPr>
      </p:pic>
    </p:spTree>
    <p:extLst>
      <p:ext uri="{BB962C8B-B14F-4D97-AF65-F5344CB8AC3E}">
        <p14:creationId xmlns:p14="http://schemas.microsoft.com/office/powerpoint/2010/main" val="258339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501127" y="1168644"/>
            <a:ext cx="3849755" cy="2806212"/>
          </a:xfrm>
          <a:prstGeom prst="rect">
            <a:avLst/>
          </a:prstGeom>
        </p:spPr>
      </p:pic>
      <p:sp>
        <p:nvSpPr>
          <p:cNvPr id="2" name="Title 1"/>
          <p:cNvSpPr>
            <a:spLocks noGrp="1"/>
          </p:cNvSpPr>
          <p:nvPr>
            <p:ph type="title"/>
          </p:nvPr>
        </p:nvSpPr>
        <p:spPr>
          <a:xfrm>
            <a:off x="310896" y="223753"/>
            <a:ext cx="8503920" cy="795869"/>
          </a:xfrm>
        </p:spPr>
        <p:txBody>
          <a:bodyPr/>
          <a:lstStyle/>
          <a:p>
            <a:r>
              <a:rPr lang="en-US" dirty="0"/>
              <a:t>Cloud Computing</a:t>
            </a:r>
            <a:r>
              <a:rPr lang="en-US" baseline="30000" dirty="0"/>
              <a:t>1</a:t>
            </a:r>
            <a:r>
              <a:rPr lang="en-US" dirty="0"/>
              <a:t> – A Definition </a:t>
            </a:r>
          </a:p>
        </p:txBody>
      </p:sp>
      <p:grpSp>
        <p:nvGrpSpPr>
          <p:cNvPr id="15" name="Group 14"/>
          <p:cNvGrpSpPr/>
          <p:nvPr/>
        </p:nvGrpSpPr>
        <p:grpSpPr>
          <a:xfrm>
            <a:off x="6478829" y="4358178"/>
            <a:ext cx="3079909" cy="415498"/>
            <a:chOff x="4802518" y="249788"/>
            <a:chExt cx="4103276" cy="415498"/>
          </a:xfrm>
        </p:grpSpPr>
        <p:sp>
          <p:nvSpPr>
            <p:cNvPr id="5" name="TextBox 4"/>
            <p:cNvSpPr txBox="1"/>
            <p:nvPr/>
          </p:nvSpPr>
          <p:spPr>
            <a:xfrm>
              <a:off x="4925464" y="249788"/>
              <a:ext cx="3980330" cy="415498"/>
            </a:xfrm>
            <a:prstGeom prst="rect">
              <a:avLst/>
            </a:prstGeom>
            <a:noFill/>
          </p:spPr>
          <p:txBody>
            <a:bodyPr wrap="square" rtlCol="0">
              <a:spAutoFit/>
            </a:bodyPr>
            <a:lstStyle/>
            <a:p>
              <a:r>
                <a:rPr lang="en-US" sz="700" dirty="0"/>
                <a:t>NIST Special Publication 500-322</a:t>
              </a:r>
            </a:p>
            <a:p>
              <a:r>
                <a:rPr lang="en-US" sz="700" dirty="0"/>
                <a:t>Evaluation of Cloud Computing Services Based on NIST                         SP 800-145 February 2018</a:t>
              </a:r>
            </a:p>
          </p:txBody>
        </p:sp>
        <p:sp>
          <p:nvSpPr>
            <p:cNvPr id="10" name="TextBox 9"/>
            <p:cNvSpPr txBox="1"/>
            <p:nvPr/>
          </p:nvSpPr>
          <p:spPr>
            <a:xfrm>
              <a:off x="4802518" y="249788"/>
              <a:ext cx="270298" cy="200055"/>
            </a:xfrm>
            <a:prstGeom prst="rect">
              <a:avLst/>
            </a:prstGeom>
            <a:noFill/>
          </p:spPr>
          <p:txBody>
            <a:bodyPr wrap="none" rtlCol="0">
              <a:spAutoFit/>
            </a:bodyPr>
            <a:lstStyle/>
            <a:p>
              <a:r>
                <a:rPr lang="en-US" sz="700" dirty="0"/>
                <a:t>1</a:t>
              </a:r>
            </a:p>
          </p:txBody>
        </p:sp>
      </p:grpSp>
      <p:sp>
        <p:nvSpPr>
          <p:cNvPr id="17" name="Content Placeholder 2"/>
          <p:cNvSpPr>
            <a:spLocks noGrp="1"/>
          </p:cNvSpPr>
          <p:nvPr>
            <p:ph idx="1"/>
          </p:nvPr>
        </p:nvSpPr>
        <p:spPr>
          <a:xfrm>
            <a:off x="310896" y="1466688"/>
            <a:ext cx="2731981" cy="636327"/>
          </a:xfrm>
        </p:spPr>
        <p:txBody>
          <a:bodyPr/>
          <a:lstStyle/>
          <a:p>
            <a:r>
              <a:rPr lang="en-US" sz="1400" dirty="0"/>
              <a:t>Five essential characteristics of a Cloud Service Provider (CSP)</a:t>
            </a:r>
          </a:p>
          <a:p>
            <a:pPr lvl="1"/>
            <a:r>
              <a:rPr lang="en-US" sz="1200" dirty="0"/>
              <a:t>On-demand self-service</a:t>
            </a:r>
          </a:p>
          <a:p>
            <a:pPr lvl="1"/>
            <a:r>
              <a:rPr lang="en-US" sz="1200" dirty="0"/>
              <a:t>Broad network access</a:t>
            </a:r>
          </a:p>
          <a:p>
            <a:pPr lvl="1"/>
            <a:r>
              <a:rPr lang="en-US" sz="1200" dirty="0"/>
              <a:t>Resource pooling</a:t>
            </a:r>
          </a:p>
          <a:p>
            <a:pPr lvl="1"/>
            <a:r>
              <a:rPr lang="en-US" sz="1200" dirty="0"/>
              <a:t>Rapid elasticity</a:t>
            </a:r>
          </a:p>
          <a:p>
            <a:pPr lvl="1"/>
            <a:r>
              <a:rPr lang="en-US" sz="1200" dirty="0"/>
              <a:t>Measured service</a:t>
            </a:r>
          </a:p>
        </p:txBody>
      </p:sp>
      <p:sp>
        <p:nvSpPr>
          <p:cNvPr id="19" name="Content Placeholder 2"/>
          <p:cNvSpPr txBox="1">
            <a:spLocks/>
          </p:cNvSpPr>
          <p:nvPr/>
        </p:nvSpPr>
        <p:spPr>
          <a:xfrm>
            <a:off x="6126404" y="1466688"/>
            <a:ext cx="2863915" cy="636327"/>
          </a:xfrm>
          <a:prstGeom prst="rect">
            <a:avLst/>
          </a:prstGeom>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400" dirty="0"/>
              <a:t>Three Service Models</a:t>
            </a:r>
          </a:p>
          <a:p>
            <a:pPr lvl="1"/>
            <a:r>
              <a:rPr lang="en-US" sz="1200" dirty="0"/>
              <a:t>Software as a Service (SaaS)</a:t>
            </a:r>
          </a:p>
          <a:p>
            <a:pPr lvl="1"/>
            <a:r>
              <a:rPr lang="en-US" sz="1200" dirty="0"/>
              <a:t>Platform as a Service (PaaS)</a:t>
            </a:r>
          </a:p>
          <a:p>
            <a:pPr lvl="1"/>
            <a:r>
              <a:rPr lang="en-US" sz="1200" dirty="0"/>
              <a:t>Infrastructure as a Service (IaaS)</a:t>
            </a:r>
          </a:p>
          <a:p>
            <a:r>
              <a:rPr lang="en-US" sz="1400" dirty="0"/>
              <a:t>Four Deployment Models</a:t>
            </a:r>
          </a:p>
          <a:p>
            <a:pPr lvl="1"/>
            <a:r>
              <a:rPr lang="en-US" sz="1200" dirty="0"/>
              <a:t>Public</a:t>
            </a:r>
          </a:p>
          <a:p>
            <a:pPr lvl="1"/>
            <a:r>
              <a:rPr lang="en-US" sz="1200" dirty="0"/>
              <a:t>Private</a:t>
            </a:r>
          </a:p>
          <a:p>
            <a:pPr lvl="1"/>
            <a:r>
              <a:rPr lang="en-US" sz="1200" dirty="0"/>
              <a:t>Community</a:t>
            </a:r>
          </a:p>
          <a:p>
            <a:pPr lvl="1"/>
            <a:r>
              <a:rPr lang="en-US" sz="1200" dirty="0"/>
              <a:t>Hybrid</a:t>
            </a:r>
          </a:p>
        </p:txBody>
      </p:sp>
    </p:spTree>
    <p:extLst>
      <p:ext uri="{BB962C8B-B14F-4D97-AF65-F5344CB8AC3E}">
        <p14:creationId xmlns:p14="http://schemas.microsoft.com/office/powerpoint/2010/main" val="809007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 y="995021"/>
            <a:ext cx="9142439" cy="3796103"/>
            <a:chOff x="-32901" y="848885"/>
            <a:chExt cx="9175340" cy="3911759"/>
          </a:xfrm>
        </p:grpSpPr>
        <p:pic>
          <p:nvPicPr>
            <p:cNvPr id="50" name="Picture 49">
              <a:extLst>
                <a:ext uri="{FF2B5EF4-FFF2-40B4-BE49-F238E27FC236}">
                  <a16:creationId xmlns:a16="http://schemas.microsoft.com/office/drawing/2014/main" id="{80B1A78D-0528-7648-9CEA-F13BE90927F8}"/>
                </a:ext>
              </a:extLst>
            </p:cNvPr>
            <p:cNvPicPr>
              <a:picLocks noChangeAspect="1"/>
            </p:cNvPicPr>
            <p:nvPr/>
          </p:nvPicPr>
          <p:blipFill>
            <a:blip r:embed="rId3"/>
            <a:stretch>
              <a:fillRect/>
            </a:stretch>
          </p:blipFill>
          <p:spPr>
            <a:xfrm flipH="1">
              <a:off x="2604731" y="848885"/>
              <a:ext cx="6537708" cy="3911759"/>
            </a:xfrm>
            <a:prstGeom prst="rect">
              <a:avLst/>
            </a:prstGeom>
          </p:spPr>
        </p:pic>
        <p:pic>
          <p:nvPicPr>
            <p:cNvPr id="52" name="Picture 51">
              <a:extLst>
                <a:ext uri="{FF2B5EF4-FFF2-40B4-BE49-F238E27FC236}">
                  <a16:creationId xmlns:a16="http://schemas.microsoft.com/office/drawing/2014/main" id="{80B1A78D-0528-7648-9CEA-F13BE90927F8}"/>
                </a:ext>
              </a:extLst>
            </p:cNvPr>
            <p:cNvPicPr>
              <a:picLocks noChangeAspect="1"/>
            </p:cNvPicPr>
            <p:nvPr/>
          </p:nvPicPr>
          <p:blipFill rotWithShape="1">
            <a:blip r:embed="rId3"/>
            <a:srcRect l="41936"/>
            <a:stretch/>
          </p:blipFill>
          <p:spPr>
            <a:xfrm flipH="1">
              <a:off x="-32901" y="848885"/>
              <a:ext cx="3796069" cy="3911759"/>
            </a:xfrm>
            <a:prstGeom prst="rect">
              <a:avLst/>
            </a:prstGeom>
          </p:spPr>
        </p:pic>
      </p:grpSp>
      <p:sp>
        <p:nvSpPr>
          <p:cNvPr id="4" name="Title 3"/>
          <p:cNvSpPr>
            <a:spLocks noGrp="1"/>
          </p:cNvSpPr>
          <p:nvPr>
            <p:ph type="title"/>
          </p:nvPr>
        </p:nvSpPr>
        <p:spPr>
          <a:xfrm>
            <a:off x="1991035" y="288777"/>
            <a:ext cx="7888937" cy="457200"/>
          </a:xfrm>
        </p:spPr>
        <p:txBody>
          <a:bodyPr/>
          <a:lstStyle/>
          <a:p>
            <a:r>
              <a:rPr lang="en-US" sz="2000" dirty="0">
                <a:latin typeface="+mn-lt"/>
              </a:rPr>
              <a:t>         </a:t>
            </a:r>
            <a:r>
              <a:rPr lang="en-US" dirty="0">
                <a:latin typeface="+mn-lt"/>
              </a:rPr>
              <a:t>Transformation Services</a:t>
            </a:r>
          </a:p>
        </p:txBody>
      </p:sp>
      <p:sp>
        <p:nvSpPr>
          <p:cNvPr id="28" name="Rounded Rectangle 27"/>
          <p:cNvSpPr/>
          <p:nvPr/>
        </p:nvSpPr>
        <p:spPr bwMode="auto">
          <a:xfrm>
            <a:off x="2814308" y="3993157"/>
            <a:ext cx="2331679" cy="896510"/>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29" name="Rounded Rectangle 28"/>
          <p:cNvSpPr/>
          <p:nvPr/>
        </p:nvSpPr>
        <p:spPr bwMode="auto">
          <a:xfrm>
            <a:off x="2815886" y="1389663"/>
            <a:ext cx="2330101" cy="572052"/>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30" name="Rounded Rectangle 29"/>
          <p:cNvSpPr/>
          <p:nvPr/>
        </p:nvSpPr>
        <p:spPr bwMode="auto">
          <a:xfrm>
            <a:off x="2826963" y="2266409"/>
            <a:ext cx="2319024" cy="1322950"/>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31" name="Rounded Rectangle 30"/>
          <p:cNvSpPr/>
          <p:nvPr/>
        </p:nvSpPr>
        <p:spPr bwMode="auto">
          <a:xfrm>
            <a:off x="345812" y="1516036"/>
            <a:ext cx="2429959" cy="1621117"/>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32" name="Rounded Rectangle 31"/>
          <p:cNvSpPr/>
          <p:nvPr/>
        </p:nvSpPr>
        <p:spPr bwMode="auto">
          <a:xfrm>
            <a:off x="483157" y="1588829"/>
            <a:ext cx="2195603" cy="1118051"/>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none" tIns="114300" rtlCol="0" anchor="t" anchorCtr="0"/>
          <a:lstStyle/>
          <a:p>
            <a:r>
              <a:rPr lang="en-US" sz="1000" b="1" i="1" dirty="0">
                <a:solidFill>
                  <a:srgbClr val="58595B"/>
                </a:solidFill>
                <a:latin typeface="Arial" charset="0"/>
                <a:ea typeface="Arial" charset="0"/>
                <a:cs typeface="Arial" charset="0"/>
              </a:rPr>
              <a:t>Making the Culture Shift to Cloud</a:t>
            </a:r>
          </a:p>
          <a:p>
            <a:pPr marL="127000" indent="-127000">
              <a:buFont typeface="Arial" panose="020B0604020202020204" pitchFamily="34" charset="0"/>
              <a:buChar char="•"/>
            </a:pPr>
            <a:r>
              <a:rPr lang="en-US" sz="1000" dirty="0">
                <a:solidFill>
                  <a:srgbClr val="58595B"/>
                </a:solidFill>
                <a:cs typeface="Arial" panose="020B0604020202020204" pitchFamily="34" charset="0"/>
              </a:rPr>
              <a:t>Enterprise Cloud Strategy</a:t>
            </a:r>
          </a:p>
          <a:p>
            <a:pPr marL="127000" indent="-127000">
              <a:buFont typeface="Arial" panose="020B0604020202020204" pitchFamily="34" charset="0"/>
              <a:buChar char="•"/>
            </a:pPr>
            <a:r>
              <a:rPr lang="en-US" sz="1000" dirty="0">
                <a:solidFill>
                  <a:srgbClr val="58595B"/>
                </a:solidFill>
                <a:cs typeface="Arial" panose="020B0604020202020204" pitchFamily="34" charset="0"/>
              </a:rPr>
              <a:t>Organizational Change Mgmt.</a:t>
            </a:r>
          </a:p>
          <a:p>
            <a:pPr lvl="1"/>
            <a:r>
              <a:rPr lang="en-US" sz="1000" dirty="0">
                <a:solidFill>
                  <a:srgbClr val="58595B"/>
                </a:solidFill>
                <a:cs typeface="Arial" panose="020B0604020202020204" pitchFamily="34" charset="0"/>
              </a:rPr>
              <a:t>- Strategic &amp; Tactical Comms</a:t>
            </a:r>
          </a:p>
          <a:p>
            <a:pPr lvl="1"/>
            <a:r>
              <a:rPr lang="en-US" sz="1000" dirty="0">
                <a:solidFill>
                  <a:srgbClr val="58595B"/>
                </a:solidFill>
                <a:cs typeface="Arial" panose="020B0604020202020204" pitchFamily="34" charset="0"/>
              </a:rPr>
              <a:t>- Training &amp; Enablement</a:t>
            </a:r>
          </a:p>
          <a:p>
            <a:pPr lvl="1"/>
            <a:r>
              <a:rPr lang="en-US" sz="1000" dirty="0">
                <a:solidFill>
                  <a:srgbClr val="58595B"/>
                </a:solidFill>
                <a:cs typeface="Arial" panose="020B0604020202020204" pitchFamily="34" charset="0"/>
              </a:rPr>
              <a:t>- Governance</a:t>
            </a:r>
          </a:p>
          <a:p>
            <a:pPr marL="127000" indent="-127000">
              <a:buFont typeface="Arial" panose="020B0604020202020204" pitchFamily="34" charset="0"/>
              <a:buChar char="•"/>
            </a:pPr>
            <a:r>
              <a:rPr lang="en-US" sz="1000" dirty="0">
                <a:solidFill>
                  <a:srgbClr val="58595B"/>
                </a:solidFill>
                <a:cs typeface="Arial" panose="020B0604020202020204" pitchFamily="34" charset="0"/>
              </a:rPr>
              <a:t>New AWS Service Injection/Strategy</a:t>
            </a:r>
          </a:p>
          <a:p>
            <a:pPr marL="117475" indent="-117475">
              <a:buFont typeface="Arial" panose="020B0604020202020204" pitchFamily="34" charset="0"/>
              <a:buChar char="•"/>
            </a:pPr>
            <a:r>
              <a:rPr lang="en-US" sz="1000" dirty="0">
                <a:solidFill>
                  <a:srgbClr val="58595B"/>
                </a:solidFill>
                <a:cs typeface="Arial" panose="020B0604020202020204" pitchFamily="34" charset="0"/>
              </a:rPr>
              <a:t>AWS Operational Integration</a:t>
            </a:r>
          </a:p>
          <a:p>
            <a:pPr marL="117475" indent="-117475">
              <a:buFont typeface="Arial" panose="020B0604020202020204" pitchFamily="34" charset="0"/>
              <a:buChar char="•"/>
            </a:pPr>
            <a:r>
              <a:rPr lang="en-US" sz="1000" dirty="0">
                <a:solidFill>
                  <a:srgbClr val="58595B"/>
                </a:solidFill>
                <a:cs typeface="Arial" panose="020B0604020202020204" pitchFamily="34" charset="0"/>
              </a:rPr>
              <a:t>AWS Native Services Pilot</a:t>
            </a:r>
          </a:p>
        </p:txBody>
      </p:sp>
      <p:sp>
        <p:nvSpPr>
          <p:cNvPr id="33" name="Rounded Rectangle 32"/>
          <p:cNvSpPr/>
          <p:nvPr/>
        </p:nvSpPr>
        <p:spPr bwMode="auto">
          <a:xfrm>
            <a:off x="312300" y="3416235"/>
            <a:ext cx="2463472" cy="1321611"/>
          </a:xfrm>
          <a:prstGeom prst="roundRect">
            <a:avLst>
              <a:gd name="adj" fmla="val 0"/>
            </a:avLst>
          </a:prstGeom>
          <a:solidFill>
            <a:schemeClr val="bg1"/>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endParaRPr lang="en-US" dirty="0">
              <a:solidFill>
                <a:srgbClr val="FFFFFF"/>
              </a:solidFill>
            </a:endParaRPr>
          </a:p>
        </p:txBody>
      </p:sp>
      <p:sp>
        <p:nvSpPr>
          <p:cNvPr id="34" name="Rounded Rectangle 33"/>
          <p:cNvSpPr/>
          <p:nvPr/>
        </p:nvSpPr>
        <p:spPr bwMode="auto">
          <a:xfrm>
            <a:off x="3008870" y="3954542"/>
            <a:ext cx="2936159" cy="935131"/>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r>
              <a:rPr lang="en-US" sz="1000" b="1" i="1" dirty="0">
                <a:solidFill>
                  <a:srgbClr val="58595B"/>
                </a:solidFill>
                <a:cs typeface="Arial" panose="020B0604020202020204" pitchFamily="34" charset="0"/>
              </a:rPr>
              <a:t>Baseline for Optimization</a:t>
            </a:r>
            <a:endParaRPr lang="en-US" sz="1000" dirty="0">
              <a:solidFill>
                <a:srgbClr val="58595B"/>
              </a:solidFill>
              <a:cs typeface="Arial" panose="020B0604020202020204" pitchFamily="34" charset="0"/>
            </a:endParaRPr>
          </a:p>
          <a:p>
            <a:pPr marL="127000" indent="-127000">
              <a:buFont typeface="Arial" panose="020B0604020202020204" pitchFamily="34" charset="0"/>
              <a:buChar char="•"/>
            </a:pPr>
            <a:r>
              <a:rPr lang="en-US" sz="1000" dirty="0">
                <a:solidFill>
                  <a:srgbClr val="58595B"/>
                </a:solidFill>
                <a:cs typeface="Arial" panose="020B0604020202020204" pitchFamily="34" charset="0"/>
              </a:rPr>
              <a:t>High Availability Baseline</a:t>
            </a:r>
          </a:p>
          <a:p>
            <a:pPr marL="127000" indent="-127000">
              <a:buFont typeface="Arial" panose="020B0604020202020204" pitchFamily="34" charset="0"/>
              <a:buChar char="•"/>
            </a:pPr>
            <a:r>
              <a:rPr lang="en-US" sz="1000" dirty="0">
                <a:solidFill>
                  <a:srgbClr val="58595B"/>
                </a:solidFill>
                <a:cs typeface="Arial" panose="020B0604020202020204" pitchFamily="34" charset="0"/>
              </a:rPr>
              <a:t>Enterprise Scale </a:t>
            </a:r>
            <a:br>
              <a:rPr lang="en-US" sz="1000" dirty="0">
                <a:solidFill>
                  <a:srgbClr val="58595B"/>
                </a:solidFill>
                <a:cs typeface="Arial" panose="020B0604020202020204" pitchFamily="34" charset="0"/>
              </a:rPr>
            </a:br>
            <a:r>
              <a:rPr lang="en-US" sz="1000" dirty="0">
                <a:solidFill>
                  <a:srgbClr val="58595B"/>
                </a:solidFill>
                <a:cs typeface="Arial" panose="020B0604020202020204" pitchFamily="34" charset="0"/>
              </a:rPr>
              <a:t>Performance Baseline</a:t>
            </a:r>
          </a:p>
          <a:p>
            <a:pPr marL="127000" indent="-127000">
              <a:buFont typeface="Arial" panose="020B0604020202020204" pitchFamily="34" charset="0"/>
              <a:buChar char="•"/>
            </a:pPr>
            <a:r>
              <a:rPr lang="en-US" sz="1000" dirty="0">
                <a:solidFill>
                  <a:srgbClr val="58595B"/>
                </a:solidFill>
                <a:cs typeface="Arial" panose="020B0604020202020204" pitchFamily="34" charset="0"/>
              </a:rPr>
              <a:t>Advanced Monitoring Service</a:t>
            </a:r>
          </a:p>
        </p:txBody>
      </p:sp>
      <p:sp>
        <p:nvSpPr>
          <p:cNvPr id="35" name="Rounded Rectangle 34"/>
          <p:cNvSpPr/>
          <p:nvPr/>
        </p:nvSpPr>
        <p:spPr bwMode="auto">
          <a:xfrm>
            <a:off x="3008870" y="2329375"/>
            <a:ext cx="2010288" cy="1048210"/>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r>
              <a:rPr lang="en-US" sz="1000" b="1" i="1" dirty="0">
                <a:solidFill>
                  <a:srgbClr val="58595B"/>
                </a:solidFill>
                <a:cs typeface="Arial" panose="020B0604020202020204" pitchFamily="34" charset="0"/>
              </a:rPr>
              <a:t>Optimize for Cloud Native</a:t>
            </a:r>
            <a:endParaRPr lang="en-US" sz="1000" dirty="0">
              <a:solidFill>
                <a:srgbClr val="58595B"/>
              </a:solidFill>
              <a:cs typeface="Arial" panose="020B0604020202020204" pitchFamily="34" charset="0"/>
            </a:endParaRPr>
          </a:p>
          <a:p>
            <a:pPr marL="127000" indent="-127000">
              <a:buFont typeface="Arial" panose="020B0604020202020204" pitchFamily="34" charset="0"/>
              <a:buChar char="•"/>
            </a:pPr>
            <a:r>
              <a:rPr lang="en-US" sz="1000" dirty="0">
                <a:solidFill>
                  <a:srgbClr val="58595B"/>
                </a:solidFill>
                <a:cs typeface="Arial" panose="020B0604020202020204" pitchFamily="34" charset="0"/>
              </a:rPr>
              <a:t>Serverless Architecture</a:t>
            </a:r>
          </a:p>
          <a:p>
            <a:pPr marL="127000" indent="-127000">
              <a:buFont typeface="Arial" panose="020B0604020202020204" pitchFamily="34" charset="0"/>
              <a:buChar char="•"/>
            </a:pPr>
            <a:r>
              <a:rPr lang="en-US" sz="1000" dirty="0">
                <a:solidFill>
                  <a:srgbClr val="58595B"/>
                </a:solidFill>
                <a:cs typeface="Arial" panose="020B0604020202020204" pitchFamily="34" charset="0"/>
              </a:rPr>
              <a:t>Microservices Architecture</a:t>
            </a:r>
          </a:p>
          <a:p>
            <a:pPr marL="127000" indent="-127000">
              <a:buFont typeface="Arial" panose="020B0604020202020204" pitchFamily="34" charset="0"/>
              <a:buChar char="•"/>
            </a:pPr>
            <a:r>
              <a:rPr lang="en-US" sz="1000" dirty="0">
                <a:solidFill>
                  <a:srgbClr val="58595B"/>
                </a:solidFill>
                <a:cs typeface="Arial" panose="020B0604020202020204" pitchFamily="34" charset="0"/>
              </a:rPr>
              <a:t>Cloud Native Development</a:t>
            </a:r>
          </a:p>
          <a:p>
            <a:pPr marL="127000" indent="-127000">
              <a:buFont typeface="Arial" panose="020B0604020202020204" pitchFamily="34" charset="0"/>
              <a:buChar char="•"/>
            </a:pPr>
            <a:r>
              <a:rPr lang="en-US" sz="1000" dirty="0">
                <a:solidFill>
                  <a:srgbClr val="58595B"/>
                </a:solidFill>
                <a:cs typeface="Arial" panose="020B0604020202020204" pitchFamily="34" charset="0"/>
              </a:rPr>
              <a:t>Big Data / Data Analytics</a:t>
            </a:r>
          </a:p>
          <a:p>
            <a:pPr marL="127000" indent="-127000">
              <a:buFont typeface="Arial" panose="020B0604020202020204" pitchFamily="34" charset="0"/>
              <a:buChar char="•"/>
            </a:pPr>
            <a:r>
              <a:rPr lang="en-US" sz="1000" dirty="0">
                <a:solidFill>
                  <a:srgbClr val="58595B"/>
                </a:solidFill>
                <a:cs typeface="Arial" panose="020B0604020202020204" pitchFamily="34" charset="0"/>
              </a:rPr>
              <a:t>High Performance Computing</a:t>
            </a:r>
          </a:p>
          <a:p>
            <a:pPr marL="127000" indent="-127000">
              <a:buFont typeface="Arial" panose="020B0604020202020204" pitchFamily="34" charset="0"/>
              <a:buChar char="•"/>
            </a:pPr>
            <a:r>
              <a:rPr lang="en-US" sz="1000" dirty="0">
                <a:solidFill>
                  <a:srgbClr val="58595B"/>
                </a:solidFill>
                <a:cs typeface="Arial" panose="020B0604020202020204" pitchFamily="34" charset="0"/>
              </a:rPr>
              <a:t>Advanced Operational Services</a:t>
            </a:r>
          </a:p>
        </p:txBody>
      </p:sp>
      <p:sp>
        <p:nvSpPr>
          <p:cNvPr id="36" name="Rectangle 35"/>
          <p:cNvSpPr/>
          <p:nvPr/>
        </p:nvSpPr>
        <p:spPr bwMode="auto">
          <a:xfrm>
            <a:off x="260034" y="1311393"/>
            <a:ext cx="2515737" cy="348936"/>
          </a:xfrm>
          <a:prstGeom prst="rect">
            <a:avLst/>
          </a:prstGeom>
          <a:solidFill>
            <a:srgbClr val="1A305B"/>
          </a:solidFill>
          <a:ln>
            <a:solidFill>
              <a:schemeClr val="bg1"/>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Enablement</a:t>
            </a:r>
            <a:endParaRPr lang="en-US" sz="1600" b="1" i="1" dirty="0">
              <a:solidFill>
                <a:schemeClr val="bg1"/>
              </a:solidFill>
              <a:latin typeface="Arial" charset="0"/>
              <a:ea typeface="Arial" charset="0"/>
              <a:cs typeface="Arial" charset="0"/>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172" y="847869"/>
            <a:ext cx="1135828" cy="1134883"/>
          </a:xfrm>
          <a:prstGeom prst="rect">
            <a:avLst/>
          </a:prstGeom>
        </p:spPr>
      </p:pic>
      <p:sp>
        <p:nvSpPr>
          <p:cNvPr id="38" name="Rectangle 37"/>
          <p:cNvSpPr/>
          <p:nvPr/>
        </p:nvSpPr>
        <p:spPr bwMode="auto">
          <a:xfrm>
            <a:off x="312302" y="3182096"/>
            <a:ext cx="2463470" cy="348936"/>
          </a:xfrm>
          <a:prstGeom prst="rect">
            <a:avLst/>
          </a:prstGeom>
          <a:solidFill>
            <a:srgbClr val="1A305B"/>
          </a:solidFill>
          <a:ln>
            <a:solidFill>
              <a:schemeClr val="bg1"/>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Migration</a:t>
            </a:r>
            <a:endParaRPr lang="en-US" sz="1600" b="1" i="1" dirty="0">
              <a:solidFill>
                <a:schemeClr val="bg1"/>
              </a:solidFill>
              <a:latin typeface="Arial" charset="0"/>
              <a:ea typeface="Arial" charset="0"/>
              <a:cs typeface="Arial" charset="0"/>
            </a:endParaRPr>
          </a:p>
        </p:txBody>
      </p:sp>
      <p:sp>
        <p:nvSpPr>
          <p:cNvPr id="39" name="Rectangle 38"/>
          <p:cNvSpPr/>
          <p:nvPr/>
        </p:nvSpPr>
        <p:spPr bwMode="auto">
          <a:xfrm>
            <a:off x="2826963" y="2032269"/>
            <a:ext cx="2319452" cy="348936"/>
          </a:xfrm>
          <a:prstGeom prst="rect">
            <a:avLst/>
          </a:prstGeom>
          <a:solidFill>
            <a:srgbClr val="1A305B"/>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Innovation</a:t>
            </a:r>
            <a:endParaRPr lang="en-US" sz="1600" b="1" i="1" dirty="0">
              <a:solidFill>
                <a:schemeClr val="bg1"/>
              </a:solidFill>
              <a:latin typeface="Arial" charset="0"/>
              <a:ea typeface="Arial" charset="0"/>
              <a:cs typeface="Arial" charset="0"/>
            </a:endParaRPr>
          </a:p>
        </p:txBody>
      </p:sp>
      <p:sp>
        <p:nvSpPr>
          <p:cNvPr id="40" name="Rectangle 39"/>
          <p:cNvSpPr/>
          <p:nvPr/>
        </p:nvSpPr>
        <p:spPr bwMode="auto">
          <a:xfrm>
            <a:off x="2826960" y="3646254"/>
            <a:ext cx="2320289" cy="348936"/>
          </a:xfrm>
          <a:prstGeom prst="rect">
            <a:avLst/>
          </a:prstGeom>
          <a:solidFill>
            <a:srgbClr val="1A305B"/>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Discovery</a:t>
            </a:r>
            <a:endParaRPr lang="en-US" sz="1600" b="1" i="1" dirty="0">
              <a:solidFill>
                <a:schemeClr val="bg1"/>
              </a:solidFill>
              <a:latin typeface="Arial" charset="0"/>
              <a:ea typeface="Arial" charset="0"/>
              <a:cs typeface="Arial" charset="0"/>
            </a:endParaRPr>
          </a:p>
        </p:txBody>
      </p:sp>
      <p:sp>
        <p:nvSpPr>
          <p:cNvPr id="41" name="Rectangle 40"/>
          <p:cNvSpPr/>
          <p:nvPr/>
        </p:nvSpPr>
        <p:spPr bwMode="auto">
          <a:xfrm>
            <a:off x="2815886" y="1040741"/>
            <a:ext cx="2330101" cy="348936"/>
          </a:xfrm>
          <a:prstGeom prst="rect">
            <a:avLst/>
          </a:prstGeom>
          <a:solidFill>
            <a:srgbClr val="1A305B"/>
          </a:solidFill>
          <a:ln>
            <a:solidFill>
              <a:srgbClr val="1A305B"/>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200" b="1" i="1" dirty="0">
                <a:solidFill>
                  <a:schemeClr val="bg1"/>
                </a:solidFill>
                <a:latin typeface="Arial" charset="0"/>
                <a:ea typeface="Arial" charset="0"/>
                <a:cs typeface="Arial" charset="0"/>
              </a:rPr>
              <a:t>Security</a:t>
            </a:r>
            <a:endParaRPr lang="en-US" sz="1600" b="1" i="1" dirty="0">
              <a:solidFill>
                <a:schemeClr val="bg1"/>
              </a:solidFill>
              <a:latin typeface="Arial" charset="0"/>
              <a:ea typeface="Arial" charset="0"/>
              <a:cs typeface="Arial" charset="0"/>
            </a:endParaRP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751" y="2783481"/>
            <a:ext cx="1137323" cy="1136376"/>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215" y="1653519"/>
            <a:ext cx="1136376" cy="1136376"/>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43013" y="3252534"/>
            <a:ext cx="1136376" cy="1136376"/>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0160" y="647021"/>
            <a:ext cx="1137323" cy="1136376"/>
          </a:xfrm>
          <a:prstGeom prst="rect">
            <a:avLst/>
          </a:prstGeom>
        </p:spPr>
      </p:pic>
      <p:sp>
        <p:nvSpPr>
          <p:cNvPr id="46" name="Rectangle 45"/>
          <p:cNvSpPr/>
          <p:nvPr/>
        </p:nvSpPr>
        <p:spPr>
          <a:xfrm>
            <a:off x="456762" y="3540529"/>
            <a:ext cx="2440601" cy="1323439"/>
          </a:xfrm>
          <a:prstGeom prst="rect">
            <a:avLst/>
          </a:prstGeom>
        </p:spPr>
        <p:txBody>
          <a:bodyPr wrap="square">
            <a:spAutoFit/>
          </a:bodyPr>
          <a:lstStyle/>
          <a:p>
            <a:r>
              <a:rPr lang="en-US" sz="1000" b="1" i="1" dirty="0">
                <a:solidFill>
                  <a:srgbClr val="58595B"/>
                </a:solidFill>
                <a:ea typeface="Arial" charset="0"/>
                <a:cs typeface="Arial" charset="0"/>
              </a:rPr>
              <a:t>Multiple Treatments for Moving </a:t>
            </a:r>
            <a:br>
              <a:rPr lang="en-US" sz="1000" b="1" i="1" dirty="0">
                <a:solidFill>
                  <a:srgbClr val="58595B"/>
                </a:solidFill>
                <a:ea typeface="Arial" charset="0"/>
                <a:cs typeface="Arial" charset="0"/>
              </a:rPr>
            </a:br>
            <a:r>
              <a:rPr lang="en-US" sz="1000" b="1" i="1" dirty="0">
                <a:solidFill>
                  <a:srgbClr val="58595B"/>
                </a:solidFill>
                <a:ea typeface="Arial" charset="0"/>
                <a:cs typeface="Arial" charset="0"/>
              </a:rPr>
              <a:t>Workloads to the Cloud</a:t>
            </a:r>
          </a:p>
          <a:p>
            <a:pPr marL="174625" indent="-174625">
              <a:buFont typeface="Arial" panose="020B0604020202020204" pitchFamily="34" charset="0"/>
              <a:buChar char="•"/>
              <a:tabLst>
                <a:tab pos="333375" algn="l"/>
              </a:tabLst>
            </a:pPr>
            <a:r>
              <a:rPr lang="en-US" sz="1000" dirty="0">
                <a:solidFill>
                  <a:srgbClr val="58595B"/>
                </a:solidFill>
                <a:cs typeface="Arial" panose="020B0604020202020204" pitchFamily="34" charset="0"/>
              </a:rPr>
              <a:t>White Glove Application Migration</a:t>
            </a:r>
          </a:p>
          <a:p>
            <a:pPr marL="342900" lvl="1"/>
            <a:r>
              <a:rPr lang="en-US" sz="1000" dirty="0">
                <a:solidFill>
                  <a:srgbClr val="58595B"/>
                </a:solidFill>
                <a:cs typeface="Arial" panose="020B0604020202020204" pitchFamily="34" charset="0"/>
              </a:rPr>
              <a:t>- COBOL Rebuild</a:t>
            </a:r>
          </a:p>
          <a:p>
            <a:pPr marL="342900" lvl="1"/>
            <a:r>
              <a:rPr lang="en-US" sz="1000" dirty="0">
                <a:solidFill>
                  <a:srgbClr val="58595B"/>
                </a:solidFill>
                <a:cs typeface="Arial" panose="020B0604020202020204" pitchFamily="34" charset="0"/>
              </a:rPr>
              <a:t>- zOS/Solaris/AIX/Unix</a:t>
            </a:r>
            <a:br>
              <a:rPr lang="en-US" sz="1000" dirty="0">
                <a:solidFill>
                  <a:srgbClr val="58595B"/>
                </a:solidFill>
                <a:cs typeface="Arial" panose="020B0604020202020204" pitchFamily="34" charset="0"/>
              </a:rPr>
            </a:br>
            <a:r>
              <a:rPr lang="en-US" sz="1000" dirty="0">
                <a:solidFill>
                  <a:srgbClr val="58595B"/>
                </a:solidFill>
                <a:cs typeface="Arial" panose="020B0604020202020204" pitchFamily="34" charset="0"/>
              </a:rPr>
              <a:t>  Replatform</a:t>
            </a:r>
          </a:p>
          <a:p>
            <a:pPr marL="342900" lvl="1"/>
            <a:r>
              <a:rPr lang="en-US" sz="1000" dirty="0">
                <a:solidFill>
                  <a:srgbClr val="58595B"/>
                </a:solidFill>
                <a:cs typeface="Arial" panose="020B0604020202020204" pitchFamily="34" charset="0"/>
              </a:rPr>
              <a:t>- Oracle Legacy to AWS</a:t>
            </a:r>
          </a:p>
          <a:p>
            <a:pPr marL="122238" indent="-122238"/>
            <a:endParaRPr lang="en-US" sz="1000" dirty="0">
              <a:solidFill>
                <a:srgbClr val="58595B"/>
              </a:solidFill>
            </a:endParaRPr>
          </a:p>
        </p:txBody>
      </p:sp>
      <p:sp>
        <p:nvSpPr>
          <p:cNvPr id="47" name="Rounded Rectangle 46"/>
          <p:cNvSpPr/>
          <p:nvPr/>
        </p:nvSpPr>
        <p:spPr bwMode="auto">
          <a:xfrm>
            <a:off x="3008870" y="1294648"/>
            <a:ext cx="2761777" cy="935131"/>
          </a:xfrm>
          <a:prstGeom prst="roundRect">
            <a:avLst>
              <a:gd name="adj" fmla="val 0"/>
            </a:avLst>
          </a:prstGeom>
          <a:noFill/>
          <a:ln>
            <a:noFill/>
            <a:headEnd/>
            <a:tailEnd/>
          </a:ln>
          <a:effectLst/>
        </p:spPr>
        <p:style>
          <a:lnRef idx="1">
            <a:schemeClr val="accent5"/>
          </a:lnRef>
          <a:fillRef idx="3">
            <a:schemeClr val="accent5"/>
          </a:fillRef>
          <a:effectRef idx="2">
            <a:schemeClr val="accent5"/>
          </a:effectRef>
          <a:fontRef idx="minor">
            <a:schemeClr val="lt1"/>
          </a:fontRef>
        </p:style>
        <p:txBody>
          <a:bodyPr wrap="none" tIns="118872" rtlCol="0" anchor="t" anchorCtr="0"/>
          <a:lstStyle/>
          <a:p>
            <a:r>
              <a:rPr lang="en-US" sz="1000" b="1" i="1" dirty="0">
                <a:solidFill>
                  <a:srgbClr val="58595B"/>
                </a:solidFill>
                <a:cs typeface="Arial" panose="020B0604020202020204" pitchFamily="34" charset="0"/>
              </a:rPr>
              <a:t>Accelerated ATO</a:t>
            </a:r>
            <a:endParaRPr lang="en-US" sz="1000" dirty="0">
              <a:solidFill>
                <a:srgbClr val="58595B"/>
              </a:solidFill>
            </a:endParaRPr>
          </a:p>
          <a:p>
            <a:pPr marL="127000" indent="-127000">
              <a:buFont typeface="Arial" panose="020B0604020202020204" pitchFamily="34" charset="0"/>
              <a:buChar char="•"/>
            </a:pPr>
            <a:r>
              <a:rPr lang="en-US" sz="1000" dirty="0">
                <a:solidFill>
                  <a:srgbClr val="58595B"/>
                </a:solidFill>
                <a:cs typeface="Arial" panose="020B0604020202020204" pitchFamily="34" charset="0"/>
              </a:rPr>
              <a:t>Application Accreditation/ATO</a:t>
            </a:r>
          </a:p>
          <a:p>
            <a:pPr marL="127000" indent="-127000">
              <a:buFont typeface="Arial" panose="020B0604020202020204" pitchFamily="34" charset="0"/>
              <a:buChar char="•"/>
            </a:pPr>
            <a:r>
              <a:rPr lang="en-US" sz="1000" dirty="0">
                <a:solidFill>
                  <a:srgbClr val="58595B"/>
                </a:solidFill>
                <a:cs typeface="Arial" panose="020B0604020202020204" pitchFamily="34" charset="0"/>
              </a:rPr>
              <a:t>Cyber/Biometric Identity Services</a:t>
            </a:r>
          </a:p>
        </p:txBody>
      </p:sp>
      <p:pic>
        <p:nvPicPr>
          <p:cNvPr id="48" name="Picture 47"/>
          <p:cNvPicPr>
            <a:picLocks noChangeAspect="1"/>
          </p:cNvPicPr>
          <p:nvPr/>
        </p:nvPicPr>
        <p:blipFill rotWithShape="1">
          <a:blip r:embed="rId9" cstate="print">
            <a:extLst>
              <a:ext uri="{28A0092B-C50C-407E-A947-70E740481C1C}">
                <a14:useLocalDpi xmlns:a14="http://schemas.microsoft.com/office/drawing/2010/main" val="0"/>
              </a:ext>
            </a:extLst>
          </a:blip>
          <a:srcRect l="25711" t="25707" r="24791" b="22915"/>
          <a:stretch/>
        </p:blipFill>
        <p:spPr>
          <a:xfrm>
            <a:off x="304800" y="213360"/>
            <a:ext cx="601980" cy="624840"/>
          </a:xfrm>
          <a:prstGeom prst="rect">
            <a:avLst/>
          </a:prstGeom>
        </p:spPr>
      </p:pic>
      <p:sp>
        <p:nvSpPr>
          <p:cNvPr id="49" name="TextBox 48"/>
          <p:cNvSpPr txBox="1"/>
          <p:nvPr/>
        </p:nvSpPr>
        <p:spPr>
          <a:xfrm>
            <a:off x="5301899" y="874471"/>
            <a:ext cx="3842101" cy="3969476"/>
          </a:xfrm>
          <a:prstGeom prst="rect">
            <a:avLst/>
          </a:prstGeom>
          <a:solidFill>
            <a:schemeClr val="bg1">
              <a:alpha val="75000"/>
            </a:schemeClr>
          </a:solidFill>
        </p:spPr>
        <p:txBody>
          <a:bodyPr wrap="square" rIns="274320" rtlCol="0">
            <a:noAutofit/>
          </a:bodyPr>
          <a:lstStyle/>
          <a:p>
            <a:r>
              <a:rPr lang="en-US" sz="2400" b="1" spc="-38" dirty="0"/>
              <a:t>The</a:t>
            </a:r>
            <a:r>
              <a:rPr lang="en-US" sz="2400" b="1" spc="-38" dirty="0">
                <a:solidFill>
                  <a:srgbClr val="D61546"/>
                </a:solidFill>
              </a:rPr>
              <a:t> Unisys </a:t>
            </a:r>
            <a:r>
              <a:rPr lang="en-US" sz="2400" b="1" spc="-38" dirty="0"/>
              <a:t>Difference</a:t>
            </a:r>
          </a:p>
          <a:p>
            <a:pPr lvl="1" defTabSz="685783">
              <a:spcBef>
                <a:spcPts val="750"/>
              </a:spcBef>
              <a:spcAft>
                <a:spcPts val="150"/>
              </a:spcAft>
              <a:buClr>
                <a:schemeClr val="accent1"/>
              </a:buClr>
              <a:buSzPct val="120000"/>
            </a:pPr>
            <a:r>
              <a:rPr lang="en-US" sz="1600" b="1" dirty="0">
                <a:solidFill>
                  <a:srgbClr val="1A305B"/>
                </a:solidFill>
              </a:rPr>
              <a:t>Industrial grade modernization of legacy applications</a:t>
            </a:r>
            <a:r>
              <a:rPr lang="en-US" sz="1600" b="1" dirty="0">
                <a:solidFill>
                  <a:srgbClr val="07AFAA"/>
                </a:solidFill>
              </a:rPr>
              <a:t/>
            </a:r>
            <a:br>
              <a:rPr lang="en-US" sz="1600" b="1" dirty="0">
                <a:solidFill>
                  <a:srgbClr val="07AFAA"/>
                </a:solidFill>
              </a:rPr>
            </a:br>
            <a:r>
              <a:rPr lang="en-US" sz="1400" i="1" dirty="0"/>
              <a:t>Rid your organization of costly and predatory enterprise license agreements by tackling the hard migrations with our advanced Migration services.</a:t>
            </a:r>
          </a:p>
          <a:p>
            <a:pPr lvl="1"/>
            <a:endParaRPr lang="en-US" dirty="0"/>
          </a:p>
          <a:p>
            <a:pPr lvl="1"/>
            <a:r>
              <a:rPr lang="en-US" sz="1600" b="1" dirty="0">
                <a:solidFill>
                  <a:srgbClr val="1A305B"/>
                </a:solidFill>
              </a:rPr>
              <a:t>Security-first mindset</a:t>
            </a:r>
          </a:p>
          <a:p>
            <a:pPr lvl="1"/>
            <a:r>
              <a:rPr lang="en-US" sz="1400" i="1" dirty="0"/>
              <a:t>If you’re not already thinking about getting and keeping an ATO in the cloud, you need to start now. We’ve been down this path before and will help you accelerate your ATO process.</a:t>
            </a:r>
          </a:p>
          <a:p>
            <a:pPr lvl="1"/>
            <a:endParaRPr lang="en-US" sz="1600" b="1" dirty="0">
              <a:solidFill>
                <a:srgbClr val="1A305B"/>
              </a:solidFill>
            </a:endParaRPr>
          </a:p>
        </p:txBody>
      </p:sp>
      <p:sp>
        <p:nvSpPr>
          <p:cNvPr id="51" name="Rectangle 50"/>
          <p:cNvSpPr/>
          <p:nvPr/>
        </p:nvSpPr>
        <p:spPr>
          <a:xfrm>
            <a:off x="1318897" y="634141"/>
            <a:ext cx="6270623" cy="307777"/>
          </a:xfrm>
          <a:prstGeom prst="rect">
            <a:avLst/>
          </a:prstGeom>
        </p:spPr>
        <p:txBody>
          <a:bodyPr wrap="square">
            <a:spAutoFit/>
          </a:bodyPr>
          <a:lstStyle/>
          <a:p>
            <a:pPr>
              <a:spcBef>
                <a:spcPts val="1200"/>
              </a:spcBef>
            </a:pPr>
            <a:r>
              <a:rPr lang="en-US" sz="1400" i="1" dirty="0">
                <a:solidFill>
                  <a:srgbClr val="58595B"/>
                </a:solidFill>
                <a:cs typeface="Arial"/>
              </a:rPr>
              <a:t>Become a cloud native organization</a:t>
            </a:r>
          </a:p>
        </p:txBody>
      </p:sp>
      <p:pic>
        <p:nvPicPr>
          <p:cNvPr id="53" name="Picture 52"/>
          <p:cNvPicPr>
            <a:picLocks noChangeAspect="1"/>
          </p:cNvPicPr>
          <p:nvPr/>
        </p:nvPicPr>
        <p:blipFill>
          <a:blip r:embed="rId10"/>
          <a:stretch>
            <a:fillRect/>
          </a:stretch>
        </p:blipFill>
        <p:spPr>
          <a:xfrm>
            <a:off x="1019008" y="335298"/>
            <a:ext cx="1498853" cy="289252"/>
          </a:xfrm>
          <a:prstGeom prst="rect">
            <a:avLst/>
          </a:prstGeom>
        </p:spPr>
      </p:pic>
    </p:spTree>
    <p:extLst>
      <p:ext uri="{BB962C8B-B14F-4D97-AF65-F5344CB8AC3E}">
        <p14:creationId xmlns:p14="http://schemas.microsoft.com/office/powerpoint/2010/main" val="41505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391025"/>
            <a:ext cx="9144000" cy="752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389" r="3522"/>
          <a:stretch/>
        </p:blipFill>
        <p:spPr>
          <a:xfrm>
            <a:off x="68238" y="4391025"/>
            <a:ext cx="2688609" cy="752475"/>
          </a:xfrm>
          <a:prstGeom prst="rect">
            <a:avLst/>
          </a:prstGeom>
        </p:spPr>
      </p:pic>
      <p:sp>
        <p:nvSpPr>
          <p:cNvPr id="11" name="Rectangle 10"/>
          <p:cNvSpPr/>
          <p:nvPr/>
        </p:nvSpPr>
        <p:spPr>
          <a:xfrm>
            <a:off x="5526800" y="4567207"/>
            <a:ext cx="3307572" cy="400110"/>
          </a:xfrm>
          <a:prstGeom prst="rect">
            <a:avLst/>
          </a:prstGeom>
        </p:spPr>
        <p:txBody>
          <a:bodyPr wrap="none">
            <a:spAutoFit/>
          </a:bodyPr>
          <a:lstStyle/>
          <a:p>
            <a:r>
              <a:rPr lang="en-US" sz="2000" dirty="0">
                <a:solidFill>
                  <a:schemeClr val="accent1"/>
                </a:solidFill>
              </a:rPr>
              <a:t>www.unisys.com/inteliserve</a:t>
            </a:r>
          </a:p>
        </p:txBody>
      </p:sp>
    </p:spTree>
    <p:extLst>
      <p:ext uri="{BB962C8B-B14F-4D97-AF65-F5344CB8AC3E}">
        <p14:creationId xmlns:p14="http://schemas.microsoft.com/office/powerpoint/2010/main" val="19963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20060"/>
            <a:ext cx="8503920" cy="795869"/>
          </a:xfrm>
        </p:spPr>
        <p:txBody>
          <a:bodyPr/>
          <a:lstStyle/>
          <a:p>
            <a:r>
              <a:rPr lang="en-US" dirty="0"/>
              <a:t>Cloud Service Models – A Definition </a:t>
            </a:r>
          </a:p>
        </p:txBody>
      </p:sp>
      <p:pic>
        <p:nvPicPr>
          <p:cNvPr id="3" name="Picture 2"/>
          <p:cNvPicPr>
            <a:picLocks noChangeAspect="1"/>
          </p:cNvPicPr>
          <p:nvPr/>
        </p:nvPicPr>
        <p:blipFill>
          <a:blip r:embed="rId2"/>
          <a:stretch>
            <a:fillRect/>
          </a:stretch>
        </p:blipFill>
        <p:spPr>
          <a:xfrm>
            <a:off x="587382" y="1015929"/>
            <a:ext cx="7969237" cy="3848937"/>
          </a:xfrm>
          <a:prstGeom prst="rect">
            <a:avLst/>
          </a:prstGeom>
        </p:spPr>
      </p:pic>
    </p:spTree>
    <p:extLst>
      <p:ext uri="{BB962C8B-B14F-4D97-AF65-F5344CB8AC3E}">
        <p14:creationId xmlns:p14="http://schemas.microsoft.com/office/powerpoint/2010/main" val="2527399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232831"/>
            <a:ext cx="8503920" cy="795869"/>
          </a:xfrm>
        </p:spPr>
        <p:txBody>
          <a:bodyPr/>
          <a:lstStyle/>
          <a:p>
            <a:r>
              <a:rPr lang="en-US" dirty="0"/>
              <a:t>Cloud Service Providers – A Definition</a:t>
            </a:r>
          </a:p>
        </p:txBody>
      </p:sp>
      <p:sp>
        <p:nvSpPr>
          <p:cNvPr id="3" name="Content Placeholder 2"/>
          <p:cNvSpPr>
            <a:spLocks noGrp="1"/>
          </p:cNvSpPr>
          <p:nvPr>
            <p:ph idx="1"/>
          </p:nvPr>
        </p:nvSpPr>
        <p:spPr>
          <a:xfrm>
            <a:off x="310896" y="1028700"/>
            <a:ext cx="8503920" cy="636327"/>
          </a:xfrm>
        </p:spPr>
        <p:txBody>
          <a:bodyPr/>
          <a:lstStyle/>
          <a:p>
            <a:r>
              <a:rPr lang="en-US" sz="1400" b="1" dirty="0"/>
              <a:t>Hyperscale Provider </a:t>
            </a:r>
            <a:r>
              <a:rPr lang="en-US" sz="1400" dirty="0"/>
              <a:t>–</a:t>
            </a:r>
            <a:r>
              <a:rPr lang="en-US" sz="1400" b="1" dirty="0"/>
              <a:t> </a:t>
            </a:r>
            <a:r>
              <a:rPr lang="en-US" sz="1400" dirty="0"/>
              <a:t>Cloud Service Provider (CSP) of integrated IaaS+PaaS; Includes AWS, Azure and GCP</a:t>
            </a:r>
            <a:r>
              <a:rPr lang="en-US" sz="1400" baseline="30000" dirty="0"/>
              <a:t>2</a:t>
            </a:r>
            <a:endParaRPr lang="en-US" sz="1400" dirty="0"/>
          </a:p>
          <a:p>
            <a:r>
              <a:rPr lang="en-US" sz="1400" b="1" dirty="0"/>
              <a:t>Hyperscale Cloud MSP </a:t>
            </a:r>
            <a:r>
              <a:rPr lang="en-US" sz="1400" dirty="0"/>
              <a:t>–</a:t>
            </a:r>
            <a:r>
              <a:rPr lang="en-US" sz="1400" b="1" dirty="0"/>
              <a:t> </a:t>
            </a:r>
            <a:r>
              <a:rPr lang="en-US" sz="1400" dirty="0"/>
              <a:t>Managed Service Provider that delivers services on Hyperscale CSP platforms</a:t>
            </a:r>
            <a:r>
              <a:rPr lang="en-US" sz="1400" baseline="30000" dirty="0"/>
              <a:t>2</a:t>
            </a:r>
            <a:endParaRPr lang="en-US" sz="1400" dirty="0"/>
          </a:p>
          <a:p>
            <a:r>
              <a:rPr lang="en-US" sz="1400" b="1" dirty="0">
                <a:solidFill>
                  <a:srgbClr val="D61546"/>
                </a:solidFill>
              </a:rPr>
              <a:t>Unisys CloudForte</a:t>
            </a:r>
            <a:r>
              <a:rPr lang="en-US" sz="1400" b="1" baseline="30000" dirty="0">
                <a:solidFill>
                  <a:srgbClr val="D61546"/>
                </a:solidFill>
              </a:rPr>
              <a:t>TM</a:t>
            </a:r>
            <a:r>
              <a:rPr lang="en-US" sz="1400" dirty="0"/>
              <a:t> – Unisys’ multi-tiered AWS-optimized managed services platform that enables our clients to incorporate the benefits of a custom professional services engagement while yielding the economic and consistent benefits of a Hyperscale Cloud managed service</a:t>
            </a:r>
          </a:p>
        </p:txBody>
      </p:sp>
      <p:grpSp>
        <p:nvGrpSpPr>
          <p:cNvPr id="7" name="Group 6"/>
          <p:cNvGrpSpPr/>
          <p:nvPr/>
        </p:nvGrpSpPr>
        <p:grpSpPr>
          <a:xfrm>
            <a:off x="6502162" y="4360078"/>
            <a:ext cx="2465054" cy="415498"/>
            <a:chOff x="4802518" y="249788"/>
            <a:chExt cx="4103276" cy="415498"/>
          </a:xfrm>
        </p:grpSpPr>
        <p:sp>
          <p:nvSpPr>
            <p:cNvPr id="8" name="TextBox 7"/>
            <p:cNvSpPr txBox="1"/>
            <p:nvPr/>
          </p:nvSpPr>
          <p:spPr>
            <a:xfrm>
              <a:off x="4925464" y="249788"/>
              <a:ext cx="3980330" cy="415498"/>
            </a:xfrm>
            <a:prstGeom prst="rect">
              <a:avLst/>
            </a:prstGeom>
            <a:noFill/>
          </p:spPr>
          <p:txBody>
            <a:bodyPr wrap="square" rtlCol="0">
              <a:spAutoFit/>
            </a:bodyPr>
            <a:lstStyle/>
            <a:p>
              <a:r>
                <a:rPr lang="en-US" sz="700" dirty="0"/>
                <a:t>Gartner Magic Quadrant for Public Cloud Infrastructure</a:t>
              </a:r>
            </a:p>
            <a:p>
              <a:r>
                <a:rPr lang="en-US" sz="700" dirty="0"/>
                <a:t>Managed Service Providers, Worldwide</a:t>
              </a:r>
            </a:p>
            <a:p>
              <a:r>
                <a:rPr lang="en-US" sz="700" dirty="0"/>
                <a:t>29 March 2018</a:t>
              </a:r>
            </a:p>
          </p:txBody>
        </p:sp>
        <p:sp>
          <p:nvSpPr>
            <p:cNvPr id="9" name="TextBox 8"/>
            <p:cNvSpPr txBox="1"/>
            <p:nvPr/>
          </p:nvSpPr>
          <p:spPr>
            <a:xfrm>
              <a:off x="4802518" y="249788"/>
              <a:ext cx="270298" cy="200055"/>
            </a:xfrm>
            <a:prstGeom prst="rect">
              <a:avLst/>
            </a:prstGeom>
            <a:noFill/>
          </p:spPr>
          <p:txBody>
            <a:bodyPr wrap="none" rtlCol="0">
              <a:spAutoFit/>
            </a:bodyPr>
            <a:lstStyle/>
            <a:p>
              <a:r>
                <a:rPr lang="en-US" sz="700" dirty="0"/>
                <a:t>2</a:t>
              </a:r>
            </a:p>
          </p:txBody>
        </p:sp>
      </p:grpSp>
    </p:spTree>
    <p:extLst>
      <p:ext uri="{BB962C8B-B14F-4D97-AF65-F5344CB8AC3E}">
        <p14:creationId xmlns:p14="http://schemas.microsoft.com/office/powerpoint/2010/main" val="1810321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71" y="401910"/>
            <a:ext cx="8531352" cy="457200"/>
          </a:xfrm>
        </p:spPr>
        <p:txBody>
          <a:bodyPr/>
          <a:lstStyle/>
          <a:p>
            <a:r>
              <a:rPr lang="en-US" dirty="0"/>
              <a:t>Challenges of Cloud Adoption</a:t>
            </a:r>
          </a:p>
        </p:txBody>
      </p:sp>
      <p:graphicFrame>
        <p:nvGraphicFramePr>
          <p:cNvPr id="4" name="Diagram 3"/>
          <p:cNvGraphicFramePr/>
          <p:nvPr>
            <p:extLst>
              <p:ext uri="{D42A27DB-BD31-4B8C-83A1-F6EECF244321}">
                <p14:modId xmlns:p14="http://schemas.microsoft.com/office/powerpoint/2010/main" val="160950055"/>
              </p:ext>
            </p:extLst>
          </p:nvPr>
        </p:nvGraphicFramePr>
        <p:xfrm>
          <a:off x="301371" y="859110"/>
          <a:ext cx="8275470" cy="4021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142167" y="3035808"/>
            <a:ext cx="6681533" cy="1799540"/>
          </a:xfrm>
          <a:prstGeom prst="rect">
            <a:avLst/>
          </a:prstGeom>
          <a:solidFill>
            <a:schemeClr val="bg1">
              <a:lumMod val="95000"/>
            </a:schemeClr>
          </a:solidFill>
          <a:ln w="12700">
            <a:solidFill>
              <a:srgbClr val="444E5F"/>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14" name="Title 1"/>
          <p:cNvSpPr>
            <a:spLocks noGrp="1"/>
          </p:cNvSpPr>
          <p:nvPr>
            <p:ph type="title"/>
          </p:nvPr>
        </p:nvSpPr>
        <p:spPr>
          <a:xfrm>
            <a:off x="211307" y="476234"/>
            <a:ext cx="8531352" cy="457200"/>
          </a:xfrm>
        </p:spPr>
        <p:txBody>
          <a:bodyPr/>
          <a:lstStyle/>
          <a:p>
            <a:r>
              <a:rPr lang="en-US" dirty="0"/>
              <a:t>                    Family</a:t>
            </a:r>
          </a:p>
        </p:txBody>
      </p:sp>
      <p:sp>
        <p:nvSpPr>
          <p:cNvPr id="15" name="Rectangle 14"/>
          <p:cNvSpPr/>
          <p:nvPr/>
        </p:nvSpPr>
        <p:spPr bwMode="auto">
          <a:xfrm>
            <a:off x="1142168" y="1483010"/>
            <a:ext cx="2179930" cy="1525945"/>
          </a:xfrm>
          <a:prstGeom prst="rect">
            <a:avLst/>
          </a:prstGeom>
          <a:solidFill>
            <a:schemeClr val="bg1">
              <a:lumMod val="95000"/>
            </a:schemeClr>
          </a:solidFill>
          <a:ln w="12700">
            <a:solidFill>
              <a:srgbClr val="11AFAA"/>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16" name="Rectangle 15"/>
          <p:cNvSpPr/>
          <p:nvPr/>
        </p:nvSpPr>
        <p:spPr bwMode="auto">
          <a:xfrm>
            <a:off x="1305823" y="1561221"/>
            <a:ext cx="1852620" cy="1196606"/>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r>
              <a:rPr lang="en-US" sz="900" dirty="0"/>
              <a:t>AWS Native Financial Governance</a:t>
            </a:r>
          </a:p>
          <a:p>
            <a:r>
              <a:rPr lang="en-US" sz="900" dirty="0"/>
              <a:t>AWS Native Platform Management/Governance</a:t>
            </a:r>
          </a:p>
          <a:p>
            <a:r>
              <a:rPr lang="en-US" sz="900" dirty="0" smtClean="0"/>
              <a:t>AWS </a:t>
            </a:r>
            <a:r>
              <a:rPr lang="en-US" sz="900" dirty="0"/>
              <a:t>Migration </a:t>
            </a:r>
            <a:r>
              <a:rPr lang="en-US" sz="900" dirty="0" smtClean="0"/>
              <a:t>Accelerators</a:t>
            </a:r>
            <a:endParaRPr lang="en-US" sz="900" dirty="0"/>
          </a:p>
        </p:txBody>
      </p:sp>
      <p:sp>
        <p:nvSpPr>
          <p:cNvPr id="18" name="Rectangle 17"/>
          <p:cNvSpPr/>
          <p:nvPr/>
        </p:nvSpPr>
        <p:spPr bwMode="auto">
          <a:xfrm>
            <a:off x="1305822" y="3117414"/>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smtClean="0">
                <a:solidFill>
                  <a:srgbClr val="414B70"/>
                </a:solidFill>
              </a:rPr>
              <a:t>Migration Acceleration</a:t>
            </a:r>
            <a:endParaRPr lang="en-US" sz="1000" b="1" dirty="0">
              <a:solidFill>
                <a:srgbClr val="414B70"/>
              </a:solidFill>
            </a:endParaRPr>
          </a:p>
        </p:txBody>
      </p:sp>
      <p:sp>
        <p:nvSpPr>
          <p:cNvPr id="19" name="Rectangle 18"/>
          <p:cNvSpPr/>
          <p:nvPr/>
        </p:nvSpPr>
        <p:spPr bwMode="auto">
          <a:xfrm>
            <a:off x="1305822" y="3405450"/>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Business Case Development</a:t>
            </a:r>
          </a:p>
        </p:txBody>
      </p:sp>
      <p:sp>
        <p:nvSpPr>
          <p:cNvPr id="20" name="Rectangle 19"/>
          <p:cNvSpPr/>
          <p:nvPr/>
        </p:nvSpPr>
        <p:spPr bwMode="auto">
          <a:xfrm>
            <a:off x="1305822" y="3693486"/>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Org Change Management</a:t>
            </a:r>
          </a:p>
        </p:txBody>
      </p:sp>
      <p:sp>
        <p:nvSpPr>
          <p:cNvPr id="21" name="Rectangle 20"/>
          <p:cNvSpPr/>
          <p:nvPr/>
        </p:nvSpPr>
        <p:spPr bwMode="auto">
          <a:xfrm>
            <a:off x="1305822" y="3981522"/>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General Cloud CCoE</a:t>
            </a:r>
          </a:p>
        </p:txBody>
      </p:sp>
      <p:sp>
        <p:nvSpPr>
          <p:cNvPr id="22" name="Rectangle 21"/>
          <p:cNvSpPr/>
          <p:nvPr/>
        </p:nvSpPr>
        <p:spPr bwMode="auto">
          <a:xfrm>
            <a:off x="1305822" y="4269560"/>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IT Service Management Process Renewal</a:t>
            </a:r>
          </a:p>
        </p:txBody>
      </p:sp>
      <p:sp>
        <p:nvSpPr>
          <p:cNvPr id="23" name="Rectangle 22"/>
          <p:cNvSpPr/>
          <p:nvPr/>
        </p:nvSpPr>
        <p:spPr>
          <a:xfrm>
            <a:off x="1375315" y="2747345"/>
            <a:ext cx="1552702" cy="261610"/>
          </a:xfrm>
          <a:prstGeom prst="rect">
            <a:avLst/>
          </a:prstGeom>
        </p:spPr>
        <p:txBody>
          <a:bodyPr wrap="square">
            <a:spAutoFit/>
          </a:bodyPr>
          <a:lstStyle/>
          <a:p>
            <a:r>
              <a:rPr lang="en-US" sz="1100" b="1" i="1" dirty="0">
                <a:solidFill>
                  <a:srgbClr val="11AFAA"/>
                </a:solidFill>
                <a:ea typeface="Arial" charset="0"/>
                <a:cs typeface="Arial" charset="0"/>
              </a:rPr>
              <a:t>CloudForte for AWS</a:t>
            </a:r>
          </a:p>
        </p:txBody>
      </p:sp>
      <p:sp>
        <p:nvSpPr>
          <p:cNvPr id="12" name="Rectangle 11"/>
          <p:cNvSpPr/>
          <p:nvPr/>
        </p:nvSpPr>
        <p:spPr bwMode="auto">
          <a:xfrm>
            <a:off x="3387019" y="1483010"/>
            <a:ext cx="2179930" cy="1525945"/>
          </a:xfrm>
          <a:prstGeom prst="rect">
            <a:avLst/>
          </a:prstGeom>
          <a:solidFill>
            <a:schemeClr val="bg1">
              <a:lumMod val="95000"/>
            </a:schemeClr>
          </a:solidFill>
          <a:ln w="12700">
            <a:solidFill>
              <a:srgbClr val="004B98"/>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13" name="Rectangle 12"/>
          <p:cNvSpPr/>
          <p:nvPr/>
        </p:nvSpPr>
        <p:spPr bwMode="auto">
          <a:xfrm>
            <a:off x="3550674" y="1561221"/>
            <a:ext cx="1852620" cy="1196606"/>
          </a:xfrm>
          <a:prstGeom prst="rect">
            <a:avLst/>
          </a:prstGeom>
          <a:solidFill>
            <a:srgbClr val="414B70"/>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r>
              <a:rPr lang="en-US" sz="900" dirty="0"/>
              <a:t>Azure Native Financial Governance</a:t>
            </a:r>
          </a:p>
          <a:p>
            <a:r>
              <a:rPr lang="en-US" sz="900" dirty="0"/>
              <a:t>Azure Native Platform/Management Governance</a:t>
            </a:r>
          </a:p>
          <a:p>
            <a:r>
              <a:rPr lang="en-US" sz="900" dirty="0" smtClean="0"/>
              <a:t>Azure </a:t>
            </a:r>
            <a:r>
              <a:rPr lang="en-US" sz="900" dirty="0"/>
              <a:t>Migration Accelerators</a:t>
            </a:r>
          </a:p>
          <a:p>
            <a:endParaRPr lang="en-US" sz="900" dirty="0"/>
          </a:p>
        </p:txBody>
      </p:sp>
      <p:sp>
        <p:nvSpPr>
          <p:cNvPr id="17" name="Rectangle 16"/>
          <p:cNvSpPr/>
          <p:nvPr/>
        </p:nvSpPr>
        <p:spPr>
          <a:xfrm>
            <a:off x="3620165" y="2747345"/>
            <a:ext cx="1781279" cy="261610"/>
          </a:xfrm>
          <a:prstGeom prst="rect">
            <a:avLst/>
          </a:prstGeom>
        </p:spPr>
        <p:txBody>
          <a:bodyPr wrap="square">
            <a:spAutoFit/>
          </a:bodyPr>
          <a:lstStyle/>
          <a:p>
            <a:r>
              <a:rPr lang="en-US" sz="1100" b="1" i="1" dirty="0">
                <a:solidFill>
                  <a:srgbClr val="004B98"/>
                </a:solidFill>
                <a:ea typeface="Arial" charset="0"/>
                <a:cs typeface="Arial" charset="0"/>
              </a:rPr>
              <a:t>CloudForte for Azure</a:t>
            </a:r>
          </a:p>
        </p:txBody>
      </p:sp>
      <p:sp>
        <p:nvSpPr>
          <p:cNvPr id="24" name="Rectangle 23"/>
          <p:cNvSpPr/>
          <p:nvPr/>
        </p:nvSpPr>
        <p:spPr>
          <a:xfrm>
            <a:off x="3179436" y="4527150"/>
            <a:ext cx="2595095" cy="261610"/>
          </a:xfrm>
          <a:prstGeom prst="rect">
            <a:avLst/>
          </a:prstGeom>
        </p:spPr>
        <p:txBody>
          <a:bodyPr wrap="square">
            <a:spAutoFit/>
          </a:bodyPr>
          <a:lstStyle/>
          <a:p>
            <a:r>
              <a:rPr lang="en-US" sz="1100" b="1" i="1" dirty="0">
                <a:solidFill>
                  <a:srgbClr val="444E5F"/>
                </a:solidFill>
                <a:ea typeface="Arial" charset="0"/>
                <a:cs typeface="Arial" charset="0"/>
              </a:rPr>
              <a:t>CloudForte Adoption Accelerators</a:t>
            </a:r>
          </a:p>
        </p:txBody>
      </p:sp>
      <p:sp>
        <p:nvSpPr>
          <p:cNvPr id="27" name="Rectangle 26"/>
          <p:cNvSpPr/>
          <p:nvPr/>
        </p:nvSpPr>
        <p:spPr bwMode="auto">
          <a:xfrm>
            <a:off x="5634612" y="1483010"/>
            <a:ext cx="2179930" cy="1525945"/>
          </a:xfrm>
          <a:prstGeom prst="rect">
            <a:avLst/>
          </a:prstGeom>
          <a:solidFill>
            <a:schemeClr val="bg1">
              <a:lumMod val="95000"/>
            </a:schemeClr>
          </a:solidFill>
          <a:ln w="12700">
            <a:solidFill>
              <a:srgbClr val="00955D"/>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28" name="Rectangle 27"/>
          <p:cNvSpPr/>
          <p:nvPr/>
        </p:nvSpPr>
        <p:spPr bwMode="auto">
          <a:xfrm>
            <a:off x="5798267" y="1561221"/>
            <a:ext cx="1852620" cy="1196606"/>
          </a:xfrm>
          <a:prstGeom prst="rect">
            <a:avLst/>
          </a:prstGeom>
          <a:solidFill>
            <a:srgbClr val="89C9C7"/>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r>
              <a:rPr lang="en-US" sz="900" dirty="0">
                <a:solidFill>
                  <a:srgbClr val="414B70"/>
                </a:solidFill>
              </a:rPr>
              <a:t>Private Cloud Native Platform Management/Governance </a:t>
            </a:r>
          </a:p>
        </p:txBody>
      </p:sp>
      <p:sp>
        <p:nvSpPr>
          <p:cNvPr id="29" name="Rectangle 28"/>
          <p:cNvSpPr/>
          <p:nvPr/>
        </p:nvSpPr>
        <p:spPr>
          <a:xfrm>
            <a:off x="5631869" y="2747345"/>
            <a:ext cx="2182673" cy="261610"/>
          </a:xfrm>
          <a:prstGeom prst="rect">
            <a:avLst/>
          </a:prstGeom>
        </p:spPr>
        <p:txBody>
          <a:bodyPr wrap="square">
            <a:spAutoFit/>
          </a:bodyPr>
          <a:lstStyle/>
          <a:p>
            <a:r>
              <a:rPr lang="en-US" sz="1100" b="1" i="1" dirty="0">
                <a:solidFill>
                  <a:srgbClr val="004B98"/>
                </a:solidFill>
                <a:ea typeface="Arial" charset="0"/>
                <a:cs typeface="Arial" charset="0"/>
              </a:rPr>
              <a:t>CloudForte for Private Cloud</a:t>
            </a:r>
          </a:p>
        </p:txBody>
      </p:sp>
      <p:sp>
        <p:nvSpPr>
          <p:cNvPr id="30" name="Rectangle 29"/>
          <p:cNvSpPr/>
          <p:nvPr/>
        </p:nvSpPr>
        <p:spPr bwMode="auto">
          <a:xfrm>
            <a:off x="1142167" y="989241"/>
            <a:ext cx="6681533" cy="466916"/>
          </a:xfrm>
          <a:prstGeom prst="rect">
            <a:avLst/>
          </a:prstGeom>
          <a:solidFill>
            <a:srgbClr val="CBC8C7"/>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endParaRPr lang="en-US" sz="500" dirty="0"/>
          </a:p>
        </p:txBody>
      </p:sp>
      <p:sp>
        <p:nvSpPr>
          <p:cNvPr id="31" name="Rectangle 30"/>
          <p:cNvSpPr/>
          <p:nvPr/>
        </p:nvSpPr>
        <p:spPr bwMode="auto">
          <a:xfrm>
            <a:off x="2981661"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Service Catalog</a:t>
            </a:r>
          </a:p>
        </p:txBody>
      </p:sp>
      <p:sp>
        <p:nvSpPr>
          <p:cNvPr id="32" name="Rectangle 31"/>
          <p:cNvSpPr/>
          <p:nvPr/>
        </p:nvSpPr>
        <p:spPr bwMode="auto">
          <a:xfrm>
            <a:off x="1373048"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Enterprise Governance</a:t>
            </a:r>
          </a:p>
        </p:txBody>
      </p:sp>
      <p:sp>
        <p:nvSpPr>
          <p:cNvPr id="33" name="Rectangle 32"/>
          <p:cNvSpPr/>
          <p:nvPr/>
        </p:nvSpPr>
        <p:spPr bwMode="auto">
          <a:xfrm>
            <a:off x="6198887"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Monitoring Dashboards</a:t>
            </a:r>
          </a:p>
        </p:txBody>
      </p:sp>
      <p:sp>
        <p:nvSpPr>
          <p:cNvPr id="34" name="Rectangle 33"/>
          <p:cNvSpPr/>
          <p:nvPr/>
        </p:nvSpPr>
        <p:spPr bwMode="auto">
          <a:xfrm>
            <a:off x="4590274"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Financial Management</a:t>
            </a:r>
          </a:p>
        </p:txBody>
      </p:sp>
      <p:sp>
        <p:nvSpPr>
          <p:cNvPr id="35" name="Rectangle 34"/>
          <p:cNvSpPr/>
          <p:nvPr/>
        </p:nvSpPr>
        <p:spPr>
          <a:xfrm>
            <a:off x="3005733" y="1207461"/>
            <a:ext cx="3056168" cy="261610"/>
          </a:xfrm>
          <a:prstGeom prst="rect">
            <a:avLst/>
          </a:prstGeom>
        </p:spPr>
        <p:txBody>
          <a:bodyPr wrap="square">
            <a:spAutoFit/>
          </a:bodyPr>
          <a:lstStyle/>
          <a:p>
            <a:r>
              <a:rPr lang="en-US" sz="1100" b="1" i="1" dirty="0">
                <a:solidFill>
                  <a:srgbClr val="444E5F"/>
                </a:solidFill>
                <a:ea typeface="Arial" charset="0"/>
                <a:cs typeface="Arial" charset="0"/>
              </a:rPr>
              <a:t>CloudForte Cloud Management Platform</a:t>
            </a:r>
          </a:p>
        </p:txBody>
      </p:sp>
      <p:pic>
        <p:nvPicPr>
          <p:cNvPr id="26" name="Picture 25"/>
          <p:cNvPicPr>
            <a:picLocks noChangeAspect="1"/>
          </p:cNvPicPr>
          <p:nvPr/>
        </p:nvPicPr>
        <p:blipFill>
          <a:blip r:embed="rId2"/>
          <a:stretch>
            <a:fillRect/>
          </a:stretch>
        </p:blipFill>
        <p:spPr>
          <a:xfrm>
            <a:off x="299322" y="531866"/>
            <a:ext cx="1498853" cy="289252"/>
          </a:xfrm>
          <a:prstGeom prst="rect">
            <a:avLst/>
          </a:prstGeom>
        </p:spPr>
      </p:pic>
    </p:spTree>
    <p:extLst>
      <p:ext uri="{BB962C8B-B14F-4D97-AF65-F5344CB8AC3E}">
        <p14:creationId xmlns:p14="http://schemas.microsoft.com/office/powerpoint/2010/main" val="248934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142167" y="3035808"/>
            <a:ext cx="6681533" cy="1799540"/>
          </a:xfrm>
          <a:prstGeom prst="rect">
            <a:avLst/>
          </a:prstGeom>
          <a:solidFill>
            <a:srgbClr val="C94854"/>
          </a:solidFill>
          <a:ln w="12700">
            <a:solidFill>
              <a:srgbClr val="444E5F"/>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14" name="Title 1"/>
          <p:cNvSpPr>
            <a:spLocks noGrp="1"/>
          </p:cNvSpPr>
          <p:nvPr>
            <p:ph type="title"/>
          </p:nvPr>
        </p:nvSpPr>
        <p:spPr>
          <a:xfrm>
            <a:off x="211307" y="487809"/>
            <a:ext cx="8531352" cy="457200"/>
          </a:xfrm>
        </p:spPr>
        <p:txBody>
          <a:bodyPr/>
          <a:lstStyle/>
          <a:p>
            <a:r>
              <a:rPr lang="en-US" dirty="0"/>
              <a:t>                    Family</a:t>
            </a:r>
          </a:p>
        </p:txBody>
      </p:sp>
      <p:sp>
        <p:nvSpPr>
          <p:cNvPr id="15" name="Rectangle 14"/>
          <p:cNvSpPr/>
          <p:nvPr/>
        </p:nvSpPr>
        <p:spPr bwMode="auto">
          <a:xfrm>
            <a:off x="1142168" y="1483010"/>
            <a:ext cx="2179930" cy="1525945"/>
          </a:xfrm>
          <a:prstGeom prst="rect">
            <a:avLst/>
          </a:prstGeom>
          <a:solidFill>
            <a:srgbClr val="C94854"/>
          </a:solidFill>
          <a:ln w="12700">
            <a:solidFill>
              <a:srgbClr val="11AFAA"/>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16" name="Rectangle 15"/>
          <p:cNvSpPr/>
          <p:nvPr/>
        </p:nvSpPr>
        <p:spPr bwMode="auto">
          <a:xfrm>
            <a:off x="1305823" y="1561221"/>
            <a:ext cx="1852620" cy="1196606"/>
          </a:xfrm>
          <a:prstGeom prst="rect">
            <a:avLst/>
          </a:prstGeom>
          <a:solidFill>
            <a:srgbClr val="11AFAA"/>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r>
              <a:rPr lang="en-US" sz="900" dirty="0"/>
              <a:t>AWS Native Financial Governance</a:t>
            </a:r>
          </a:p>
          <a:p>
            <a:r>
              <a:rPr lang="en-US" sz="900" dirty="0"/>
              <a:t>AWS Native Platform Management/Governance</a:t>
            </a:r>
          </a:p>
          <a:p>
            <a:r>
              <a:rPr lang="en-US" sz="900" dirty="0" smtClean="0"/>
              <a:t>AWS </a:t>
            </a:r>
            <a:r>
              <a:rPr lang="en-US" sz="900" dirty="0"/>
              <a:t>Migration </a:t>
            </a:r>
            <a:r>
              <a:rPr lang="en-US" sz="900" dirty="0" smtClean="0"/>
              <a:t>Accelerators</a:t>
            </a:r>
            <a:endParaRPr lang="en-US" sz="900" dirty="0"/>
          </a:p>
        </p:txBody>
      </p:sp>
      <p:sp>
        <p:nvSpPr>
          <p:cNvPr id="18" name="Rectangle 17"/>
          <p:cNvSpPr/>
          <p:nvPr/>
        </p:nvSpPr>
        <p:spPr bwMode="auto">
          <a:xfrm>
            <a:off x="1305822" y="3117414"/>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smtClean="0">
                <a:solidFill>
                  <a:srgbClr val="414B70"/>
                </a:solidFill>
              </a:rPr>
              <a:t>Migration Acceleration</a:t>
            </a:r>
            <a:endParaRPr lang="en-US" sz="1000" b="1" dirty="0">
              <a:solidFill>
                <a:srgbClr val="414B70"/>
              </a:solidFill>
            </a:endParaRPr>
          </a:p>
        </p:txBody>
      </p:sp>
      <p:sp>
        <p:nvSpPr>
          <p:cNvPr id="19" name="Rectangle 18"/>
          <p:cNvSpPr/>
          <p:nvPr/>
        </p:nvSpPr>
        <p:spPr bwMode="auto">
          <a:xfrm>
            <a:off x="1305822" y="3405450"/>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Business Case Development</a:t>
            </a:r>
          </a:p>
        </p:txBody>
      </p:sp>
      <p:sp>
        <p:nvSpPr>
          <p:cNvPr id="20" name="Rectangle 19"/>
          <p:cNvSpPr/>
          <p:nvPr/>
        </p:nvSpPr>
        <p:spPr bwMode="auto">
          <a:xfrm>
            <a:off x="1305822" y="3693486"/>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Org Change Management</a:t>
            </a:r>
          </a:p>
        </p:txBody>
      </p:sp>
      <p:sp>
        <p:nvSpPr>
          <p:cNvPr id="21" name="Rectangle 20"/>
          <p:cNvSpPr/>
          <p:nvPr/>
        </p:nvSpPr>
        <p:spPr bwMode="auto">
          <a:xfrm>
            <a:off x="1305822" y="3981522"/>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General Cloud CCoE</a:t>
            </a:r>
          </a:p>
        </p:txBody>
      </p:sp>
      <p:sp>
        <p:nvSpPr>
          <p:cNvPr id="22" name="Rectangle 21"/>
          <p:cNvSpPr/>
          <p:nvPr/>
        </p:nvSpPr>
        <p:spPr bwMode="auto">
          <a:xfrm>
            <a:off x="1305822" y="4269560"/>
            <a:ext cx="6345065" cy="262208"/>
          </a:xfrm>
          <a:prstGeom prst="rect">
            <a:avLst/>
          </a:prstGeom>
          <a:solidFill>
            <a:srgbClr val="C8C9D4"/>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b="1" dirty="0">
                <a:solidFill>
                  <a:srgbClr val="414B70"/>
                </a:solidFill>
              </a:rPr>
              <a:t>IT Service Management Process Renewal</a:t>
            </a:r>
          </a:p>
        </p:txBody>
      </p:sp>
      <p:sp>
        <p:nvSpPr>
          <p:cNvPr id="23" name="Rectangle 22"/>
          <p:cNvSpPr/>
          <p:nvPr/>
        </p:nvSpPr>
        <p:spPr>
          <a:xfrm>
            <a:off x="1375315" y="2747345"/>
            <a:ext cx="1552702" cy="261610"/>
          </a:xfrm>
          <a:prstGeom prst="rect">
            <a:avLst/>
          </a:prstGeom>
        </p:spPr>
        <p:txBody>
          <a:bodyPr wrap="square">
            <a:spAutoFit/>
          </a:bodyPr>
          <a:lstStyle/>
          <a:p>
            <a:r>
              <a:rPr lang="en-US" sz="1100" b="1" i="1" dirty="0">
                <a:solidFill>
                  <a:schemeClr val="bg1"/>
                </a:solidFill>
                <a:ea typeface="Arial" charset="0"/>
                <a:cs typeface="Arial" charset="0"/>
              </a:rPr>
              <a:t>CloudForte for AWS</a:t>
            </a:r>
          </a:p>
        </p:txBody>
      </p:sp>
      <p:sp>
        <p:nvSpPr>
          <p:cNvPr id="12" name="Rectangle 11"/>
          <p:cNvSpPr/>
          <p:nvPr/>
        </p:nvSpPr>
        <p:spPr bwMode="auto">
          <a:xfrm>
            <a:off x="3387019" y="1483010"/>
            <a:ext cx="2179930" cy="1525945"/>
          </a:xfrm>
          <a:prstGeom prst="rect">
            <a:avLst/>
          </a:prstGeom>
          <a:solidFill>
            <a:schemeClr val="bg1">
              <a:lumMod val="95000"/>
            </a:schemeClr>
          </a:solidFill>
          <a:ln w="12700">
            <a:solidFill>
              <a:srgbClr val="004B98"/>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13" name="Rectangle 12"/>
          <p:cNvSpPr/>
          <p:nvPr/>
        </p:nvSpPr>
        <p:spPr bwMode="auto">
          <a:xfrm>
            <a:off x="3550674" y="1561221"/>
            <a:ext cx="1852620" cy="1196606"/>
          </a:xfrm>
          <a:prstGeom prst="rect">
            <a:avLst/>
          </a:prstGeom>
          <a:solidFill>
            <a:srgbClr val="414B70"/>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r>
              <a:rPr lang="en-US" sz="900" dirty="0"/>
              <a:t>Azure Native Financial Governance</a:t>
            </a:r>
          </a:p>
          <a:p>
            <a:r>
              <a:rPr lang="en-US" sz="900" dirty="0"/>
              <a:t>Azure Native Platform/Management Governance</a:t>
            </a:r>
          </a:p>
          <a:p>
            <a:r>
              <a:rPr lang="en-US" sz="900" dirty="0" smtClean="0"/>
              <a:t>Azure </a:t>
            </a:r>
            <a:r>
              <a:rPr lang="en-US" sz="900" dirty="0"/>
              <a:t>Migration Accelerators</a:t>
            </a:r>
          </a:p>
          <a:p>
            <a:endParaRPr lang="en-US" sz="900" dirty="0"/>
          </a:p>
        </p:txBody>
      </p:sp>
      <p:sp>
        <p:nvSpPr>
          <p:cNvPr id="17" name="Rectangle 16"/>
          <p:cNvSpPr/>
          <p:nvPr/>
        </p:nvSpPr>
        <p:spPr>
          <a:xfrm>
            <a:off x="3620165" y="2747345"/>
            <a:ext cx="1781279" cy="261610"/>
          </a:xfrm>
          <a:prstGeom prst="rect">
            <a:avLst/>
          </a:prstGeom>
        </p:spPr>
        <p:txBody>
          <a:bodyPr wrap="square">
            <a:spAutoFit/>
          </a:bodyPr>
          <a:lstStyle/>
          <a:p>
            <a:r>
              <a:rPr lang="en-US" sz="1100" b="1" i="1" dirty="0">
                <a:solidFill>
                  <a:srgbClr val="004B98"/>
                </a:solidFill>
                <a:ea typeface="Arial" charset="0"/>
                <a:cs typeface="Arial" charset="0"/>
              </a:rPr>
              <a:t>CloudForte for Azure</a:t>
            </a:r>
          </a:p>
        </p:txBody>
      </p:sp>
      <p:sp>
        <p:nvSpPr>
          <p:cNvPr id="24" name="Rectangle 23"/>
          <p:cNvSpPr/>
          <p:nvPr/>
        </p:nvSpPr>
        <p:spPr>
          <a:xfrm>
            <a:off x="3179436" y="4527150"/>
            <a:ext cx="2595095" cy="261610"/>
          </a:xfrm>
          <a:prstGeom prst="rect">
            <a:avLst/>
          </a:prstGeom>
        </p:spPr>
        <p:txBody>
          <a:bodyPr wrap="square">
            <a:spAutoFit/>
          </a:bodyPr>
          <a:lstStyle/>
          <a:p>
            <a:r>
              <a:rPr lang="en-US" sz="1100" b="1" i="1" dirty="0">
                <a:solidFill>
                  <a:schemeClr val="bg1"/>
                </a:solidFill>
                <a:ea typeface="Arial" charset="0"/>
                <a:cs typeface="Arial" charset="0"/>
              </a:rPr>
              <a:t>CloudForte Adoption Accelerators</a:t>
            </a:r>
          </a:p>
        </p:txBody>
      </p:sp>
      <p:sp>
        <p:nvSpPr>
          <p:cNvPr id="27" name="Rectangle 26"/>
          <p:cNvSpPr/>
          <p:nvPr/>
        </p:nvSpPr>
        <p:spPr bwMode="auto">
          <a:xfrm>
            <a:off x="5634612" y="1483010"/>
            <a:ext cx="2179930" cy="1525945"/>
          </a:xfrm>
          <a:prstGeom prst="rect">
            <a:avLst/>
          </a:prstGeom>
          <a:solidFill>
            <a:schemeClr val="bg1">
              <a:lumMod val="95000"/>
            </a:schemeClr>
          </a:solidFill>
          <a:ln w="12700">
            <a:solidFill>
              <a:srgbClr val="00955D"/>
            </a:solid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endParaRPr lang="en-US" b="1" dirty="0">
              <a:solidFill>
                <a:srgbClr val="11AFAA"/>
              </a:solidFill>
              <a:latin typeface="Arial" charset="0"/>
              <a:ea typeface="Arial" charset="0"/>
              <a:cs typeface="Arial" charset="0"/>
            </a:endParaRPr>
          </a:p>
        </p:txBody>
      </p:sp>
      <p:sp>
        <p:nvSpPr>
          <p:cNvPr id="28" name="Rectangle 27"/>
          <p:cNvSpPr/>
          <p:nvPr/>
        </p:nvSpPr>
        <p:spPr bwMode="auto">
          <a:xfrm>
            <a:off x="5798267" y="1561221"/>
            <a:ext cx="1852620" cy="1196606"/>
          </a:xfrm>
          <a:prstGeom prst="rect">
            <a:avLst/>
          </a:prstGeom>
          <a:solidFill>
            <a:srgbClr val="89C9C7"/>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r>
              <a:rPr lang="en-US" sz="900" dirty="0">
                <a:solidFill>
                  <a:srgbClr val="414B70"/>
                </a:solidFill>
              </a:rPr>
              <a:t>Private Cloud Native Platform Management/Governance </a:t>
            </a:r>
          </a:p>
        </p:txBody>
      </p:sp>
      <p:sp>
        <p:nvSpPr>
          <p:cNvPr id="29" name="Rectangle 28"/>
          <p:cNvSpPr/>
          <p:nvPr/>
        </p:nvSpPr>
        <p:spPr>
          <a:xfrm>
            <a:off x="5631869" y="2747345"/>
            <a:ext cx="2182673" cy="261610"/>
          </a:xfrm>
          <a:prstGeom prst="rect">
            <a:avLst/>
          </a:prstGeom>
        </p:spPr>
        <p:txBody>
          <a:bodyPr wrap="square">
            <a:spAutoFit/>
          </a:bodyPr>
          <a:lstStyle/>
          <a:p>
            <a:r>
              <a:rPr lang="en-US" sz="1100" b="1" i="1" dirty="0">
                <a:solidFill>
                  <a:srgbClr val="004B98"/>
                </a:solidFill>
                <a:ea typeface="Arial" charset="0"/>
                <a:cs typeface="Arial" charset="0"/>
              </a:rPr>
              <a:t>CloudForte for Private Cloud</a:t>
            </a:r>
          </a:p>
        </p:txBody>
      </p:sp>
      <p:sp>
        <p:nvSpPr>
          <p:cNvPr id="30" name="Rectangle 29"/>
          <p:cNvSpPr/>
          <p:nvPr/>
        </p:nvSpPr>
        <p:spPr bwMode="auto">
          <a:xfrm>
            <a:off x="1142167" y="989241"/>
            <a:ext cx="6681533" cy="466916"/>
          </a:xfrm>
          <a:prstGeom prst="rect">
            <a:avLst/>
          </a:prstGeom>
          <a:solidFill>
            <a:srgbClr val="CBC8C7"/>
          </a:solidFill>
          <a:ln>
            <a:noFill/>
            <a:headEnd/>
            <a:tailEnd/>
          </a:ln>
          <a:effectLst/>
        </p:spPr>
        <p:style>
          <a:lnRef idx="1">
            <a:schemeClr val="accent5"/>
          </a:lnRef>
          <a:fillRef idx="3">
            <a:schemeClr val="accent5"/>
          </a:fillRef>
          <a:effectRef idx="2">
            <a:schemeClr val="accent5"/>
          </a:effectRef>
          <a:fontRef idx="minor">
            <a:schemeClr val="lt1"/>
          </a:fontRef>
        </p:style>
        <p:txBody>
          <a:bodyPr wrap="square" rtlCol="0" anchor="ctr"/>
          <a:lstStyle/>
          <a:p>
            <a:endParaRPr lang="en-US" sz="500" dirty="0"/>
          </a:p>
        </p:txBody>
      </p:sp>
      <p:sp>
        <p:nvSpPr>
          <p:cNvPr id="31" name="Rectangle 30"/>
          <p:cNvSpPr/>
          <p:nvPr/>
        </p:nvSpPr>
        <p:spPr bwMode="auto">
          <a:xfrm>
            <a:off x="2981661"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Service Catalog</a:t>
            </a:r>
          </a:p>
        </p:txBody>
      </p:sp>
      <p:sp>
        <p:nvSpPr>
          <p:cNvPr id="32" name="Rectangle 31"/>
          <p:cNvSpPr/>
          <p:nvPr/>
        </p:nvSpPr>
        <p:spPr bwMode="auto">
          <a:xfrm>
            <a:off x="1373048"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Enterprise Governance</a:t>
            </a:r>
          </a:p>
        </p:txBody>
      </p:sp>
      <p:sp>
        <p:nvSpPr>
          <p:cNvPr id="33" name="Rectangle 32"/>
          <p:cNvSpPr/>
          <p:nvPr/>
        </p:nvSpPr>
        <p:spPr bwMode="auto">
          <a:xfrm>
            <a:off x="6198887"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Monitoring Dashboards</a:t>
            </a:r>
          </a:p>
        </p:txBody>
      </p:sp>
      <p:sp>
        <p:nvSpPr>
          <p:cNvPr id="34" name="Rectangle 33"/>
          <p:cNvSpPr/>
          <p:nvPr/>
        </p:nvSpPr>
        <p:spPr bwMode="auto">
          <a:xfrm>
            <a:off x="4590274" y="1044371"/>
            <a:ext cx="1566744" cy="195530"/>
          </a:xfrm>
          <a:prstGeom prst="rect">
            <a:avLst/>
          </a:prstGeom>
          <a:solidFill>
            <a:srgbClr val="444E5F"/>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r>
              <a:rPr lang="en-US" sz="1000" dirty="0">
                <a:solidFill>
                  <a:schemeClr val="bg1"/>
                </a:solidFill>
              </a:rPr>
              <a:t>Financial Management</a:t>
            </a:r>
          </a:p>
        </p:txBody>
      </p:sp>
      <p:sp>
        <p:nvSpPr>
          <p:cNvPr id="35" name="Rectangle 34"/>
          <p:cNvSpPr/>
          <p:nvPr/>
        </p:nvSpPr>
        <p:spPr>
          <a:xfrm>
            <a:off x="3005733" y="1207461"/>
            <a:ext cx="3056168" cy="261610"/>
          </a:xfrm>
          <a:prstGeom prst="rect">
            <a:avLst/>
          </a:prstGeom>
        </p:spPr>
        <p:txBody>
          <a:bodyPr wrap="square">
            <a:spAutoFit/>
          </a:bodyPr>
          <a:lstStyle/>
          <a:p>
            <a:r>
              <a:rPr lang="en-US" sz="1100" b="1" i="1" dirty="0">
                <a:solidFill>
                  <a:srgbClr val="444E5F"/>
                </a:solidFill>
                <a:ea typeface="Arial" charset="0"/>
                <a:cs typeface="Arial" charset="0"/>
              </a:rPr>
              <a:t>CloudForte Cloud Management Platform</a:t>
            </a:r>
          </a:p>
        </p:txBody>
      </p:sp>
      <p:pic>
        <p:nvPicPr>
          <p:cNvPr id="26" name="Picture 25"/>
          <p:cNvPicPr>
            <a:picLocks noChangeAspect="1"/>
          </p:cNvPicPr>
          <p:nvPr/>
        </p:nvPicPr>
        <p:blipFill>
          <a:blip r:embed="rId2"/>
          <a:stretch>
            <a:fillRect/>
          </a:stretch>
        </p:blipFill>
        <p:spPr>
          <a:xfrm>
            <a:off x="299322" y="531866"/>
            <a:ext cx="1498853" cy="289252"/>
          </a:xfrm>
          <a:prstGeom prst="rect">
            <a:avLst/>
          </a:prstGeom>
        </p:spPr>
      </p:pic>
    </p:spTree>
    <p:extLst>
      <p:ext uri="{BB962C8B-B14F-4D97-AF65-F5344CB8AC3E}">
        <p14:creationId xmlns:p14="http://schemas.microsoft.com/office/powerpoint/2010/main" val="2825376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2029968"/>
            <a:ext cx="6309360" cy="1761744"/>
          </a:xfrm>
          <a:prstGeom prst="rect">
            <a:avLst/>
          </a:prstGeom>
        </p:spPr>
      </p:pic>
      <p:sp>
        <p:nvSpPr>
          <p:cNvPr id="2" name="Title 1"/>
          <p:cNvSpPr>
            <a:spLocks noGrp="1"/>
          </p:cNvSpPr>
          <p:nvPr>
            <p:ph type="title"/>
          </p:nvPr>
        </p:nvSpPr>
        <p:spPr/>
        <p:txBody>
          <a:bodyPr/>
          <a:lstStyle/>
          <a:p>
            <a:r>
              <a:rPr lang="en-US" dirty="0"/>
              <a:t>Nuts &amp; Bolts</a:t>
            </a:r>
          </a:p>
        </p:txBody>
      </p:sp>
    </p:spTree>
    <p:extLst>
      <p:ext uri="{BB962C8B-B14F-4D97-AF65-F5344CB8AC3E}">
        <p14:creationId xmlns:p14="http://schemas.microsoft.com/office/powerpoint/2010/main" val="12635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Custom 10">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5DADE5"/>
      </a:hlink>
      <a:folHlink>
        <a:srgbClr val="124B96"/>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nisys_Internal_2018_16x9_010218" id="{3F0D1ABB-27FA-0A43-A3ED-7C745FB79032}" vid="{45EA6018-0CBC-9541-A716-85AED318E175}"/>
    </a:ext>
  </a:extLst>
</a:theme>
</file>

<file path=ppt/theme/theme2.xml><?xml version="1.0" encoding="utf-8"?>
<a:theme xmlns:a="http://schemas.openxmlformats.org/drawingml/2006/main" name="1_Custom Design">
  <a:themeElements>
    <a:clrScheme name="Custom 2">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24272A"/>
      </a:hlink>
      <a:folHlink>
        <a:srgbClr val="24272A"/>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orchmark Orals _ A.potx" id="{1740826F-3B99-4798-85BF-BC628977230B}" vid="{5D216BAD-3F73-4846-921C-0B3E8BA51D6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DA1C2902087F4CA0AFF1CB1C81885A" ma:contentTypeVersion="4" ma:contentTypeDescription="Create a new document." ma:contentTypeScope="" ma:versionID="45621d215f9f97ad6e329e5b97f286da">
  <xsd:schema xmlns:xsd="http://www.w3.org/2001/XMLSchema" xmlns:xs="http://www.w3.org/2001/XMLSchema" xmlns:p="http://schemas.microsoft.com/office/2006/metadata/properties" xmlns:ns2="d572d207-ce25-4f41-a628-3c941a1a45e5" xmlns:ns3="4e3f4c06-04fc-4268-b11f-7080c474a7bf" targetNamespace="http://schemas.microsoft.com/office/2006/metadata/properties" ma:root="true" ma:fieldsID="6ba30e943497d941b328b480bb6f7477" ns2:_="" ns3:_="">
    <xsd:import namespace="d572d207-ce25-4f41-a628-3c941a1a45e5"/>
    <xsd:import namespace="4e3f4c06-04fc-4268-b11f-7080c474a7b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72d207-ce25-4f41-a628-3c941a1a45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3f4c06-04fc-4268-b11f-7080c474a7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572d207-ce25-4f41-a628-3c941a1a45e5">
      <UserInfo>
        <DisplayName>Ross, Fraser</DisplayName>
        <AccountId>7698</AccountId>
        <AccountType/>
      </UserInfo>
      <UserInfo>
        <DisplayName>Payne, Jonathan</DisplayName>
        <AccountId>4029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E1A56B-C4C9-41ED-A78F-EC3989FD3C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72d207-ce25-4f41-a628-3c941a1a45e5"/>
    <ds:schemaRef ds:uri="4e3f4c06-04fc-4268-b11f-7080c474a7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01C993-4AD5-4815-AE22-8D5C1327F055}">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purl.org/dc/dcmitype/"/>
    <ds:schemaRef ds:uri="4e3f4c06-04fc-4268-b11f-7080c474a7bf"/>
    <ds:schemaRef ds:uri="d572d207-ce25-4f41-a628-3c941a1a45e5"/>
    <ds:schemaRef ds:uri="http://www.w3.org/XML/1998/namespace"/>
  </ds:schemaRefs>
</ds:datastoreItem>
</file>

<file path=customXml/itemProps3.xml><?xml version="1.0" encoding="utf-8"?>
<ds:datastoreItem xmlns:ds="http://schemas.openxmlformats.org/officeDocument/2006/customXml" ds:itemID="{B79E651B-DDD9-4721-8381-D3351B24F0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Unisys_External_16x9</Template>
  <TotalTime>18845</TotalTime>
  <Words>2532</Words>
  <Application>Microsoft Office PowerPoint</Application>
  <PresentationFormat>On-screen Show (16:9)</PresentationFormat>
  <Paragraphs>459</Paragraphs>
  <Slides>31</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Amazon Ember Regular</vt:lpstr>
      <vt:lpstr>Arial</vt:lpstr>
      <vt:lpstr>Calibri Light</vt:lpstr>
      <vt:lpstr>Helvetica</vt:lpstr>
      <vt:lpstr>Khand</vt:lpstr>
      <vt:lpstr>Symbol</vt:lpstr>
      <vt:lpstr>Times New Roman</vt:lpstr>
      <vt:lpstr>Wingdings</vt:lpstr>
      <vt:lpstr>Custom Design</vt:lpstr>
      <vt:lpstr>1_Custom Design</vt:lpstr>
      <vt:lpstr>Unisys CloudForte™ Overview</vt:lpstr>
      <vt:lpstr>Introduction</vt:lpstr>
      <vt:lpstr>Cloud Computing1 – A Definition </vt:lpstr>
      <vt:lpstr>Cloud Service Models – A Definition </vt:lpstr>
      <vt:lpstr>Cloud Service Providers – A Definition</vt:lpstr>
      <vt:lpstr>Challenges of Cloud Adoption</vt:lpstr>
      <vt:lpstr>                    Family</vt:lpstr>
      <vt:lpstr>                    Family</vt:lpstr>
      <vt:lpstr>Nuts &amp; Bolts</vt:lpstr>
      <vt:lpstr>                  Offering</vt:lpstr>
      <vt:lpstr>              Services Snapshot</vt:lpstr>
      <vt:lpstr>for AWS</vt:lpstr>
      <vt:lpstr>              Consume &amp; Command Services</vt:lpstr>
      <vt:lpstr>                    Accelerate &amp; Transform Services</vt:lpstr>
      <vt:lpstr>PowerPoint Presentation</vt:lpstr>
      <vt:lpstr>Selling CloudForte</vt:lpstr>
      <vt:lpstr>Who Do We Target?</vt:lpstr>
      <vt:lpstr>Talking to the Enterprise CIO</vt:lpstr>
      <vt:lpstr>Talking to the Mission CIO</vt:lpstr>
      <vt:lpstr>Talking to the CISO</vt:lpstr>
      <vt:lpstr>The Landscape</vt:lpstr>
      <vt:lpstr>Federal Market Competitors</vt:lpstr>
      <vt:lpstr>Competitor Go-To-Market</vt:lpstr>
      <vt:lpstr>                Resources</vt:lpstr>
      <vt:lpstr>Unpacking CloudForte</vt:lpstr>
      <vt:lpstr>PowerPoint Presentation</vt:lpstr>
      <vt:lpstr>Consume</vt:lpstr>
      <vt:lpstr>                  Command</vt:lpstr>
      <vt:lpstr>Acceleration Services</vt:lpstr>
      <vt:lpstr>         Transformation Services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Unisys InteliServe (Service Desk Transformation) Client Business Presentation</dc:title>
  <dc:subject/>
  <dc:creator>Mark Alba;Carrie Lake</dc:creator>
  <cp:keywords>Digital Workplace;InteliServe;Service Desk Transformation;Service Desk;Digital Transformation;Unisys</cp:keywords>
  <dc:description/>
  <cp:lastModifiedBy>Przybyla, Vincent</cp:lastModifiedBy>
  <cp:revision>655</cp:revision>
  <cp:lastPrinted>2018-06-19T02:33:09Z</cp:lastPrinted>
  <dcterms:created xsi:type="dcterms:W3CDTF">2018-01-19T02:32:26Z</dcterms:created>
  <dcterms:modified xsi:type="dcterms:W3CDTF">2018-07-13T12:08:46Z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0x0101001EDA1C2902087F4CA0AFF1CB1C81885A</vt:lpwstr>
  </property>
  <property fmtid="{D5CDD505-2E9C-101B-9397-08002B2CF9AE}" pid="3" name="Asset Type">
    <vt:lpwstr>457;#Client Business Presentation|c7df262f-03bc-46ac-bb59-bf1d1b1be9ab</vt:lpwstr>
  </property>
  <property fmtid="{D5CDD505-2E9C-101B-9397-08002B2CF9AE}" pid="4" name="Language">
    <vt:lpwstr>15782;#English|36362722-525a-4d84-af87-58ae11fcabe5</vt:lpwstr>
  </property>
  <property fmtid="{D5CDD505-2E9C-101B-9397-08002B2CF9AE}" pid="5" name="Offerings">
    <vt:lpwstr>16177;#Unisys Stealth Products and Services|94ee7213-6286-426f-bd01-beb9949f6030</vt:lpwstr>
  </property>
  <property fmtid="{D5CDD505-2E9C-101B-9397-08002B2CF9AE}" pid="6" name="FederalCategory">
    <vt:lpwstr/>
  </property>
  <property fmtid="{D5CDD505-2E9C-101B-9397-08002B2CF9AE}" pid="7" name="Comments">
    <vt:lpwstr/>
  </property>
  <property fmtid="{D5CDD505-2E9C-101B-9397-08002B2CF9AE}" pid="8" name="PublishToUnisys">
    <vt:bool>false</vt:bool>
  </property>
  <property fmtid="{D5CDD505-2E9C-101B-9397-08002B2CF9AE}" pid="9" name="FederalCategory_text">
    <vt:lpwstr/>
  </property>
  <property fmtid="{D5CDD505-2E9C-101B-9397-08002B2CF9AE}" pid="10" name="Copy to Channel Partners Portal">
    <vt:bool>false</vt:bool>
  </property>
  <property fmtid="{D5CDD505-2E9C-101B-9397-08002B2CF9AE}" pid="11" name="AssetType">
    <vt:lpwstr>Client Business Presentation</vt:lpwstr>
  </property>
  <property fmtid="{D5CDD505-2E9C-101B-9397-08002B2CF9AE}" pid="12" name="Document Date">
    <vt:filetime>2018-02-26T05:00:00Z</vt:filetime>
  </property>
  <property fmtid="{D5CDD505-2E9C-101B-9397-08002B2CF9AE}" pid="13" name="PublishAssetsNew_Updated">
    <vt:lpwstr>https://unisyscorp.sharepoint.com/sites/SolutionCentral/_layouts/15/wrkstat.aspx?List=04c92adf-3eac-424d-b0f4-00a07af6b3af&amp;WorkflowInstanceName=c2b97379-1b27-4181-be28-c8368030904e, Stage 1</vt:lpwstr>
  </property>
  <property fmtid="{D5CDD505-2E9C-101B-9397-08002B2CF9AE}" pid="14" name="Description0">
    <vt:lpwstr>Unisys Stealth Client Business Presentation</vt:lpwstr>
  </property>
  <property fmtid="{D5CDD505-2E9C-101B-9397-08002B2CF9AE}" pid="15" name="e0f43cdb2926447e9318d2f5d60e472e">
    <vt:lpwstr>English|36362722-525a-4d84-af87-58ae11fcabe5</vt:lpwstr>
  </property>
  <property fmtid="{D5CDD505-2E9C-101B-9397-08002B2CF9AE}" pid="16" name="Assigned To0">
    <vt:lpwstr>19;#S, Satish Kumar</vt:lpwstr>
  </property>
  <property fmtid="{D5CDD505-2E9C-101B-9397-08002B2CF9AE}" pid="17" name="OfferingsforWF">
    <vt:lpwstr>Unisys Stealth Products and Services</vt:lpwstr>
  </property>
  <property fmtid="{D5CDD505-2E9C-101B-9397-08002B2CF9AE}" pid="18" name="Status">
    <vt:lpwstr>Publish to SolutionAssets</vt:lpwstr>
  </property>
  <property fmtid="{D5CDD505-2E9C-101B-9397-08002B2CF9AE}" pid="19" name="c995bcec5cce45299965322e5cb36a6a">
    <vt:lpwstr>Client Business Presentation|c7df262f-03bc-46ac-bb59-bf1d1b1be9ab</vt:lpwstr>
  </property>
  <property fmtid="{D5CDD505-2E9C-101B-9397-08002B2CF9AE}" pid="20" name="DocTitle">
    <vt:lpwstr>Unisys Stealth Client Business Presentation</vt:lpwstr>
  </property>
  <property fmtid="{D5CDD505-2E9C-101B-9397-08002B2CF9AE}" pid="21" name="TaxKeyword">
    <vt:lpwstr/>
  </property>
  <property fmtid="{D5CDD505-2E9C-101B-9397-08002B2CF9AE}" pid="22" name="TaxKeywordTaxHTField">
    <vt:lpwstr/>
  </property>
  <property fmtid="{D5CDD505-2E9C-101B-9397-08002B2CF9AE}" pid="23" name="Buying Stage">
    <vt:lpwstr/>
  </property>
  <property fmtid="{D5CDD505-2E9C-101B-9397-08002B2CF9AE}" pid="24" name="Partner">
    <vt:lpwstr/>
  </property>
  <property fmtid="{D5CDD505-2E9C-101B-9397-08002B2CF9AE}" pid="25" name="Persona">
    <vt:lpwstr/>
  </property>
</Properties>
</file>